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302" r:id="rId2"/>
    <p:sldId id="257" r:id="rId3"/>
    <p:sldId id="259" r:id="rId4"/>
    <p:sldId id="258" r:id="rId5"/>
    <p:sldId id="260" r:id="rId6"/>
    <p:sldId id="261" r:id="rId7"/>
    <p:sldId id="262" r:id="rId8"/>
    <p:sldId id="290" r:id="rId9"/>
    <p:sldId id="269" r:id="rId10"/>
    <p:sldId id="270" r:id="rId11"/>
    <p:sldId id="265" r:id="rId12"/>
    <p:sldId id="287" r:id="rId13"/>
    <p:sldId id="264" r:id="rId14"/>
    <p:sldId id="266" r:id="rId15"/>
    <p:sldId id="268" r:id="rId16"/>
    <p:sldId id="279" r:id="rId17"/>
    <p:sldId id="291" r:id="rId18"/>
    <p:sldId id="293" r:id="rId19"/>
    <p:sldId id="292" r:id="rId20"/>
    <p:sldId id="294" r:id="rId21"/>
    <p:sldId id="296" r:id="rId22"/>
    <p:sldId id="297" r:id="rId23"/>
    <p:sldId id="300" r:id="rId24"/>
    <p:sldId id="278" r:id="rId25"/>
    <p:sldId id="281" r:id="rId26"/>
    <p:sldId id="280" r:id="rId27"/>
    <p:sldId id="277" r:id="rId28"/>
    <p:sldId id="276" r:id="rId29"/>
    <p:sldId id="282" r:id="rId30"/>
    <p:sldId id="283" r:id="rId31"/>
    <p:sldId id="303" r:id="rId32"/>
    <p:sldId id="304" r:id="rId33"/>
    <p:sldId id="285" r:id="rId34"/>
  </p:sldIdLst>
  <p:sldSz cx="9144000" cy="6858000" type="screen4x3"/>
  <p:notesSz cx="6797675" cy="9926638"/>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p:scale>
          <a:sx n="70" d="100"/>
          <a:sy n="70" d="100"/>
        </p:scale>
        <p:origin x="-1590" y="-46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7EABF74-5022-463B-BBBE-94FAB344A24F}" type="datetimeFigureOut">
              <a:rPr lang="es-ES" smtClean="0"/>
              <a:t>29/10/2015</a:t>
            </a:fld>
            <a:endParaRPr lang="es-ES"/>
          </a:p>
        </p:txBody>
      </p:sp>
      <p:sp>
        <p:nvSpPr>
          <p:cNvPr id="4" name="Marcador de imagen de diapositiva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9893C26-A4B1-4347-AC85-AC850EFD5B7B}" type="slidenum">
              <a:rPr lang="es-ES" smtClean="0"/>
              <a:t>‹Nº›</a:t>
            </a:fld>
            <a:endParaRPr lang="es-ES"/>
          </a:p>
        </p:txBody>
      </p:sp>
    </p:spTree>
    <p:extLst>
      <p:ext uri="{BB962C8B-B14F-4D97-AF65-F5344CB8AC3E}">
        <p14:creationId xmlns:p14="http://schemas.microsoft.com/office/powerpoint/2010/main" val="1587273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iapositiva de título">
    <p:spTree>
      <p:nvGrpSpPr>
        <p:cNvPr id="1" name=""/>
        <p:cNvGrpSpPr/>
        <p:nvPr/>
      </p:nvGrpSpPr>
      <p:grpSpPr>
        <a:xfrm>
          <a:off x="0" y="0"/>
          <a:ext cx="0" cy="0"/>
          <a:chOff x="0" y="0"/>
          <a:chExt cx="0" cy="0"/>
        </a:xfrm>
      </p:grpSpPr>
      <p:sp>
        <p:nvSpPr>
          <p:cNvPr id="13" name="Marcador de posición de imagen 12"/>
          <p:cNvSpPr>
            <a:spLocks noGrp="1"/>
          </p:cNvSpPr>
          <p:nvPr>
            <p:ph type="pic" sz="quarter" idx="14"/>
          </p:nvPr>
        </p:nvSpPr>
        <p:spPr>
          <a:xfrm>
            <a:off x="0" y="1"/>
            <a:ext cx="9144000" cy="4619625"/>
          </a:xfrm>
          <a:blipFill dpi="0" rotWithShape="1">
            <a:blip r:embed="rId2">
              <a:extLst>
                <a:ext uri="{28A0092B-C50C-407E-A947-70E740481C1C}">
                  <a14:useLocalDpi xmlns:a14="http://schemas.microsoft.com/office/drawing/2010/main" val="0"/>
                </a:ext>
              </a:extLst>
            </a:blip>
            <a:srcRect/>
            <a:stretch>
              <a:fillRect/>
            </a:stretch>
          </a:blipFill>
        </p:spPr>
        <p:txBody>
          <a:bodyPr/>
          <a:lstStyle/>
          <a:p>
            <a:r>
              <a:rPr lang="es-ES" smtClean="0"/>
              <a:t>Haga clic en el icono para agregar una imagen</a:t>
            </a:r>
            <a:endParaRPr lang="es-ES"/>
          </a:p>
        </p:txBody>
      </p:sp>
      <p:sp>
        <p:nvSpPr>
          <p:cNvPr id="2" name="Title 1"/>
          <p:cNvSpPr>
            <a:spLocks noGrp="1"/>
          </p:cNvSpPr>
          <p:nvPr>
            <p:ph type="ctrTitle"/>
          </p:nvPr>
        </p:nvSpPr>
        <p:spPr>
          <a:xfrm>
            <a:off x="300790" y="4619528"/>
            <a:ext cx="5829300" cy="1463040"/>
          </a:xfrm>
        </p:spPr>
        <p:txBody>
          <a:bodyPr anchor="ctr">
            <a:normAutofit/>
          </a:bodyPr>
          <a:lstStyle>
            <a:lvl1pPr algn="r">
              <a:defRPr sz="3750" spc="150" baseline="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457950" y="4619528"/>
            <a:ext cx="2400300" cy="1463040"/>
          </a:xfrm>
        </p:spPr>
        <p:txBody>
          <a:bodyPr lIns="91440" rIns="91440" anchor="ctr">
            <a:normAutofit/>
          </a:bodyPr>
          <a:lstStyle>
            <a:lvl1pPr marL="0" indent="0" algn="l">
              <a:lnSpc>
                <a:spcPct val="100000"/>
              </a:lnSpc>
              <a:spcBef>
                <a:spcPts val="0"/>
              </a:spcBef>
              <a:buNone/>
              <a:defRPr sz="1350">
                <a:solidFill>
                  <a:schemeClr val="tx1">
                    <a:lumMod val="95000"/>
                    <a:lumOff val="5000"/>
                  </a:schemeClr>
                </a:solidFill>
              </a:defRPr>
            </a:lvl1pPr>
            <a:lvl2pPr marL="342900" indent="0" algn="ctr">
              <a:buNone/>
              <a:defRPr sz="1350"/>
            </a:lvl2pPr>
            <a:lvl3pPr marL="685800" indent="0" algn="ctr">
              <a:buNone/>
              <a:defRPr sz="1350"/>
            </a:lvl3pPr>
            <a:lvl4pPr marL="1028700" indent="0" algn="ctr">
              <a:buNone/>
              <a:defRPr sz="1350"/>
            </a:lvl4pPr>
            <a:lvl5pPr marL="1371600" indent="0" algn="ctr">
              <a:buNone/>
              <a:defRPr sz="1350"/>
            </a:lvl5pPr>
            <a:lvl6pPr marL="1714500" indent="0" algn="ctr">
              <a:buNone/>
              <a:defRPr sz="1350"/>
            </a:lvl6pPr>
            <a:lvl7pPr marL="2057400" indent="0" algn="ctr">
              <a:buNone/>
              <a:defRPr sz="1350"/>
            </a:lvl7pPr>
            <a:lvl8pPr marL="2400300" indent="0" algn="ctr">
              <a:buNone/>
              <a:defRPr sz="1350"/>
            </a:lvl8pPr>
            <a:lvl9pPr marL="2743200" indent="0" algn="ctr">
              <a:buNone/>
              <a:defRPr sz="135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lgn="l">
              <a:defRPr/>
            </a:lvl1pPr>
          </a:lstStyle>
          <a:p>
            <a:pPr>
              <a:defRPr/>
            </a:pPr>
            <a:fld id="{959358B5-8320-4851-A7DE-FEB3C0ACD84A}" type="datetime1">
              <a:rPr lang="es-ES" smtClean="0"/>
              <a:t>29/10/2015</a:t>
            </a:fld>
            <a:endParaRPr lang="es-ES"/>
          </a:p>
        </p:txBody>
      </p:sp>
      <p:sp>
        <p:nvSpPr>
          <p:cNvPr id="5" name="Footer Placeholder 4"/>
          <p:cNvSpPr>
            <a:spLocks noGrp="1"/>
          </p:cNvSpPr>
          <p:nvPr>
            <p:ph type="ftr" sz="quarter" idx="11"/>
          </p:nvPr>
        </p:nvSpPr>
        <p:spPr/>
        <p:txBody>
          <a:bodyPr/>
          <a:lstStyle/>
          <a:p>
            <a:pPr>
              <a:defRPr/>
            </a:pPr>
            <a:r>
              <a:rPr lang="es-ES" smtClean="0"/>
              <a:t>Programas de movilidad 2015/2016</a:t>
            </a:r>
            <a:endParaRPr lang="es-ES"/>
          </a:p>
        </p:txBody>
      </p:sp>
      <p:sp>
        <p:nvSpPr>
          <p:cNvPr id="6" name="Slide Number Placeholder 5"/>
          <p:cNvSpPr>
            <a:spLocks noGrp="1"/>
          </p:cNvSpPr>
          <p:nvPr>
            <p:ph type="sldNum" sz="quarter" idx="12"/>
          </p:nvPr>
        </p:nvSpPr>
        <p:spPr/>
        <p:txBody>
          <a:bodyPr/>
          <a:lstStyle/>
          <a:p>
            <a:fld id="{615DDD2C-4C4E-49CF-AAE6-75F7DE2276FC}" type="slidenum">
              <a:rPr lang="es-ES" altLang="es-ES" smtClean="0"/>
              <a:pPr/>
              <a:t>‹Nº›</a:t>
            </a:fld>
            <a:endParaRPr lang="es-ES" altLang="es-ES"/>
          </a:p>
        </p:txBody>
      </p:sp>
      <p:cxnSp>
        <p:nvCxnSpPr>
          <p:cNvPr id="8" name="Straight Connector 7"/>
          <p:cNvCxnSpPr/>
          <p:nvPr/>
        </p:nvCxnSpPr>
        <p:spPr>
          <a:xfrm flipV="1">
            <a:off x="6278101" y="5136599"/>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6163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71FEEC84-9D89-45FB-BF36-1964F41FF1EB}" type="datetime1">
              <a:rPr lang="es-ES" smtClean="0"/>
              <a:t>29/10/2015</a:t>
            </a:fld>
            <a:endParaRPr lang="es-ES"/>
          </a:p>
        </p:txBody>
      </p:sp>
      <p:sp>
        <p:nvSpPr>
          <p:cNvPr id="5" name="Footer Placeholder 4"/>
          <p:cNvSpPr>
            <a:spLocks noGrp="1"/>
          </p:cNvSpPr>
          <p:nvPr>
            <p:ph type="ftr" sz="quarter" idx="11"/>
          </p:nvPr>
        </p:nvSpPr>
        <p:spPr/>
        <p:txBody>
          <a:bodyPr/>
          <a:lstStyle/>
          <a:p>
            <a:pPr>
              <a:defRPr/>
            </a:pPr>
            <a:r>
              <a:rPr lang="es-ES" smtClean="0"/>
              <a:t>Programas de movilidad 2015/2016</a:t>
            </a:r>
            <a:endParaRPr lang="es-ES"/>
          </a:p>
        </p:txBody>
      </p:sp>
      <p:sp>
        <p:nvSpPr>
          <p:cNvPr id="6" name="Slide Number Placeholder 5"/>
          <p:cNvSpPr>
            <a:spLocks noGrp="1"/>
          </p:cNvSpPr>
          <p:nvPr>
            <p:ph type="sldNum" sz="quarter" idx="12"/>
          </p:nvPr>
        </p:nvSpPr>
        <p:spPr/>
        <p:txBody>
          <a:bodyPr/>
          <a:lstStyle/>
          <a:p>
            <a:fld id="{615DDD2C-4C4E-49CF-AAE6-75F7DE2276FC}" type="slidenum">
              <a:rPr lang="es-ES" altLang="es-ES" smtClean="0"/>
              <a:pPr/>
              <a:t>‹Nº›</a:t>
            </a:fld>
            <a:endParaRPr lang="es-ES" altLang="es-ES"/>
          </a:p>
        </p:txBody>
      </p:sp>
    </p:spTree>
    <p:extLst>
      <p:ext uri="{BB962C8B-B14F-4D97-AF65-F5344CB8AC3E}">
        <p14:creationId xmlns:p14="http://schemas.microsoft.com/office/powerpoint/2010/main" val="658234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300790" y="4715466"/>
            <a:ext cx="5829300" cy="1463040"/>
          </a:xfrm>
        </p:spPr>
        <p:txBody>
          <a:bodyPr anchor="ctr">
            <a:normAutofit/>
          </a:bodyPr>
          <a:lstStyle>
            <a:lvl1pPr algn="r">
              <a:defRPr sz="3750" b="1" spc="150"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457950" y="4715466"/>
            <a:ext cx="2400300" cy="1463040"/>
          </a:xfrm>
        </p:spPr>
        <p:txBody>
          <a:bodyPr lIns="91440" rIns="91440" anchor="ctr">
            <a:normAutofit/>
          </a:bodyPr>
          <a:lstStyle>
            <a:lvl1pPr marL="0" indent="0">
              <a:lnSpc>
                <a:spcPct val="100000"/>
              </a:lnSpc>
              <a:spcBef>
                <a:spcPts val="0"/>
              </a:spcBef>
              <a:buNone/>
              <a:defRPr sz="1350">
                <a:solidFill>
                  <a:schemeClr val="tx1">
                    <a:lumMod val="95000"/>
                    <a:lumOff val="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61BEF374-B3E7-423B-8935-94690E27E6A1}" type="datetime1">
              <a:rPr lang="es-ES" smtClean="0"/>
              <a:t>29/10/2015</a:t>
            </a:fld>
            <a:endParaRPr lang="es-ES"/>
          </a:p>
        </p:txBody>
      </p:sp>
      <p:sp>
        <p:nvSpPr>
          <p:cNvPr id="5" name="Footer Placeholder 4"/>
          <p:cNvSpPr>
            <a:spLocks noGrp="1"/>
          </p:cNvSpPr>
          <p:nvPr>
            <p:ph type="ftr" sz="quarter" idx="11"/>
          </p:nvPr>
        </p:nvSpPr>
        <p:spPr/>
        <p:txBody>
          <a:bodyPr/>
          <a:lstStyle/>
          <a:p>
            <a:pPr>
              <a:defRPr/>
            </a:pPr>
            <a:r>
              <a:rPr lang="es-ES" smtClean="0"/>
              <a:t>Programas de movilidad 2015/2016</a:t>
            </a:r>
            <a:endParaRPr lang="es-ES"/>
          </a:p>
        </p:txBody>
      </p:sp>
      <p:sp>
        <p:nvSpPr>
          <p:cNvPr id="6" name="Slide Number Placeholder 5"/>
          <p:cNvSpPr>
            <a:spLocks noGrp="1"/>
          </p:cNvSpPr>
          <p:nvPr>
            <p:ph type="sldNum" sz="quarter" idx="12"/>
          </p:nvPr>
        </p:nvSpPr>
        <p:spPr/>
        <p:txBody>
          <a:bodyPr/>
          <a:lstStyle/>
          <a:p>
            <a:fld id="{615DDD2C-4C4E-49CF-AAE6-75F7DE2276FC}" type="slidenum">
              <a:rPr lang="es-ES" altLang="es-ES" smtClean="0"/>
              <a:pPr/>
              <a:t>‹Nº›</a:t>
            </a:fld>
            <a:endParaRPr lang="es-ES" altLang="es-E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Marcador de posición de imagen 8"/>
          <p:cNvSpPr>
            <a:spLocks noGrp="1"/>
          </p:cNvSpPr>
          <p:nvPr>
            <p:ph type="pic" sz="quarter" idx="13"/>
          </p:nvPr>
        </p:nvSpPr>
        <p:spPr>
          <a:xfrm>
            <a:off x="7818106" y="260648"/>
            <a:ext cx="1111746" cy="1082044"/>
          </a:xfrm>
          <a:blipFill dpi="0" rotWithShape="1">
            <a:blip r:embed="rId2" cstate="print">
              <a:extLst>
                <a:ext uri="{28A0092B-C50C-407E-A947-70E740481C1C}">
                  <a14:useLocalDpi xmlns:a14="http://schemas.microsoft.com/office/drawing/2010/main" val="0"/>
                </a:ext>
              </a:extLst>
            </a:blip>
            <a:srcRect/>
            <a:stretch>
              <a:fillRect/>
            </a:stretch>
          </a:blipFill>
        </p:spPr>
        <p:txBody>
          <a:bodyPr/>
          <a:lstStyle/>
          <a:p>
            <a:r>
              <a:rPr lang="es-ES" smtClean="0"/>
              <a:t>Haga clic en el icono para agregar una imagen</a:t>
            </a:r>
            <a:endParaRPr lang="es-ES" dirty="0"/>
          </a:p>
        </p:txBody>
      </p:sp>
    </p:spTree>
    <p:extLst>
      <p:ext uri="{BB962C8B-B14F-4D97-AF65-F5344CB8AC3E}">
        <p14:creationId xmlns:p14="http://schemas.microsoft.com/office/powerpoint/2010/main" val="3168211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768095" y="2286000"/>
            <a:ext cx="3566160" cy="402336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91990" y="2286000"/>
            <a:ext cx="3566160" cy="4023360"/>
          </a:xfrm>
          <a:ln w="12700">
            <a:solidFill>
              <a:schemeClr val="accent1"/>
            </a:solidFill>
          </a:ln>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F5288C90-2040-433E-816F-0A776DDBFCDE}" type="datetime1">
              <a:rPr lang="es-ES" smtClean="0"/>
              <a:t>29/10/2015</a:t>
            </a:fld>
            <a:endParaRPr lang="es-ES"/>
          </a:p>
        </p:txBody>
      </p:sp>
      <p:sp>
        <p:nvSpPr>
          <p:cNvPr id="6" name="Footer Placeholder 5"/>
          <p:cNvSpPr>
            <a:spLocks noGrp="1"/>
          </p:cNvSpPr>
          <p:nvPr>
            <p:ph type="ftr" sz="quarter" idx="11"/>
          </p:nvPr>
        </p:nvSpPr>
        <p:spPr/>
        <p:txBody>
          <a:bodyPr/>
          <a:lstStyle/>
          <a:p>
            <a:pPr>
              <a:defRPr/>
            </a:pPr>
            <a:r>
              <a:rPr lang="es-ES" smtClean="0"/>
              <a:t>Programas de movilidad 2015/2016</a:t>
            </a:r>
            <a:endParaRPr lang="es-ES"/>
          </a:p>
        </p:txBody>
      </p:sp>
      <p:sp>
        <p:nvSpPr>
          <p:cNvPr id="7" name="Slide Number Placeholder 6"/>
          <p:cNvSpPr>
            <a:spLocks noGrp="1"/>
          </p:cNvSpPr>
          <p:nvPr>
            <p:ph type="sldNum" sz="quarter" idx="12"/>
          </p:nvPr>
        </p:nvSpPr>
        <p:spPr/>
        <p:txBody>
          <a:bodyPr/>
          <a:lstStyle/>
          <a:p>
            <a:fld id="{08F7B0BF-7F90-42F2-AB79-2C185204082A}" type="slidenum">
              <a:rPr lang="es-ES" altLang="es-ES" smtClean="0"/>
              <a:pPr/>
              <a:t>‹Nº›</a:t>
            </a:fld>
            <a:endParaRPr lang="es-ES" altLang="es-ES"/>
          </a:p>
        </p:txBody>
      </p:sp>
    </p:spTree>
    <p:extLst>
      <p:ext uri="{BB962C8B-B14F-4D97-AF65-F5344CB8AC3E}">
        <p14:creationId xmlns:p14="http://schemas.microsoft.com/office/powerpoint/2010/main" val="2915690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1725" b="0" cap="none" baseline="0">
                <a:solidFill>
                  <a:schemeClr val="accent1"/>
                </a:solidFill>
                <a:latin typeface="+mn-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768096" y="2967788"/>
            <a:ext cx="3566160" cy="33415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93166" y="2179636"/>
            <a:ext cx="3566160" cy="822960"/>
          </a:xfrm>
        </p:spPr>
        <p:txBody>
          <a:bodyPr lIns="137160" rIns="137160" anchor="ctr">
            <a:normAutofit/>
          </a:bodyPr>
          <a:lstStyle>
            <a:lvl1pPr marL="0" indent="0">
              <a:spcBef>
                <a:spcPts val="0"/>
              </a:spcBef>
              <a:spcAft>
                <a:spcPts val="0"/>
              </a:spcAft>
              <a:buNone/>
              <a:defRPr lang="en-US" sz="1725" b="0" kern="1200" cap="none" baseline="0" dirty="0">
                <a:solidFill>
                  <a:schemeClr val="accent1"/>
                </a:solidFill>
                <a:latin typeface="+mn-lt"/>
                <a:ea typeface="+mn-ea"/>
                <a:cs typeface="+mn-cs"/>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marL="0" lvl="0" indent="0" algn="l" defTabSz="685800" rtl="0" eaLnBrk="1" latinLnBrk="0" hangingPunct="1">
              <a:lnSpc>
                <a:spcPct val="90000"/>
              </a:lnSpc>
              <a:spcBef>
                <a:spcPts val="1350"/>
              </a:spcBef>
              <a:buNone/>
            </a:pPr>
            <a:r>
              <a:rPr lang="es-ES" smtClean="0"/>
              <a:t>Haga clic para modificar el estilo de texto del patrón</a:t>
            </a:r>
          </a:p>
        </p:txBody>
      </p:sp>
      <p:sp>
        <p:nvSpPr>
          <p:cNvPr id="6" name="Content Placeholder 5"/>
          <p:cNvSpPr>
            <a:spLocks noGrp="1"/>
          </p:cNvSpPr>
          <p:nvPr>
            <p:ph sz="quarter" idx="4"/>
          </p:nvPr>
        </p:nvSpPr>
        <p:spPr>
          <a:xfrm>
            <a:off x="4493166" y="2967788"/>
            <a:ext cx="3566160" cy="33415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D83883CA-38FA-4B6D-908D-B74EFCA225AC}" type="datetime1">
              <a:rPr lang="es-ES" smtClean="0"/>
              <a:t>29/10/2015</a:t>
            </a:fld>
            <a:endParaRPr lang="es-ES"/>
          </a:p>
        </p:txBody>
      </p:sp>
      <p:sp>
        <p:nvSpPr>
          <p:cNvPr id="8" name="Footer Placeholder 7"/>
          <p:cNvSpPr>
            <a:spLocks noGrp="1"/>
          </p:cNvSpPr>
          <p:nvPr>
            <p:ph type="ftr" sz="quarter" idx="11"/>
          </p:nvPr>
        </p:nvSpPr>
        <p:spPr/>
        <p:txBody>
          <a:bodyPr/>
          <a:lstStyle/>
          <a:p>
            <a:pPr>
              <a:defRPr/>
            </a:pPr>
            <a:r>
              <a:rPr lang="es-ES" smtClean="0"/>
              <a:t>Programas de movilidad 2015/2016</a:t>
            </a:r>
            <a:endParaRPr lang="es-ES"/>
          </a:p>
        </p:txBody>
      </p:sp>
      <p:sp>
        <p:nvSpPr>
          <p:cNvPr id="9" name="Slide Number Placeholder 8"/>
          <p:cNvSpPr>
            <a:spLocks noGrp="1"/>
          </p:cNvSpPr>
          <p:nvPr>
            <p:ph type="sldNum" sz="quarter" idx="12"/>
          </p:nvPr>
        </p:nvSpPr>
        <p:spPr/>
        <p:txBody>
          <a:bodyPr/>
          <a:lstStyle/>
          <a:p>
            <a:fld id="{EE0F8B32-6712-4750-84B7-BD4D9B1B3F4A}" type="slidenum">
              <a:rPr lang="es-ES" altLang="es-ES" smtClean="0"/>
              <a:pPr/>
              <a:t>‹Nº›</a:t>
            </a:fld>
            <a:endParaRPr lang="es-ES" altLang="es-ES"/>
          </a:p>
        </p:txBody>
      </p:sp>
    </p:spTree>
    <p:extLst>
      <p:ext uri="{BB962C8B-B14F-4D97-AF65-F5344CB8AC3E}">
        <p14:creationId xmlns:p14="http://schemas.microsoft.com/office/powerpoint/2010/main" val="1778114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880AA8A0-F426-48E2-974B-767278CE6701}" type="datetime1">
              <a:rPr lang="es-ES" smtClean="0"/>
              <a:t>29/10/2015</a:t>
            </a:fld>
            <a:endParaRPr lang="es-ES"/>
          </a:p>
        </p:txBody>
      </p:sp>
      <p:sp>
        <p:nvSpPr>
          <p:cNvPr id="4" name="Footer Placeholder 3"/>
          <p:cNvSpPr>
            <a:spLocks noGrp="1"/>
          </p:cNvSpPr>
          <p:nvPr>
            <p:ph type="ftr" sz="quarter" idx="11"/>
          </p:nvPr>
        </p:nvSpPr>
        <p:spPr/>
        <p:txBody>
          <a:bodyPr/>
          <a:lstStyle/>
          <a:p>
            <a:pPr>
              <a:defRPr/>
            </a:pPr>
            <a:r>
              <a:rPr lang="es-ES" smtClean="0"/>
              <a:t>Programas de movilidad 2015/2016</a:t>
            </a:r>
            <a:endParaRPr lang="es-ES"/>
          </a:p>
        </p:txBody>
      </p:sp>
      <p:sp>
        <p:nvSpPr>
          <p:cNvPr id="5" name="Slide Number Placeholder 4"/>
          <p:cNvSpPr>
            <a:spLocks noGrp="1"/>
          </p:cNvSpPr>
          <p:nvPr>
            <p:ph type="sldNum" sz="quarter" idx="12"/>
          </p:nvPr>
        </p:nvSpPr>
        <p:spPr/>
        <p:txBody>
          <a:bodyPr/>
          <a:lstStyle/>
          <a:p>
            <a:fld id="{615DDD2C-4C4E-49CF-AAE6-75F7DE2276FC}" type="slidenum">
              <a:rPr lang="es-ES" altLang="es-ES" smtClean="0"/>
              <a:pPr/>
              <a:t>‹Nº›</a:t>
            </a:fld>
            <a:endParaRPr lang="es-ES" altLang="es-ES"/>
          </a:p>
        </p:txBody>
      </p:sp>
    </p:spTree>
    <p:extLst>
      <p:ext uri="{BB962C8B-B14F-4D97-AF65-F5344CB8AC3E}">
        <p14:creationId xmlns:p14="http://schemas.microsoft.com/office/powerpoint/2010/main" val="575881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A6A0AA86-1627-404E-8413-402760C27010}" type="datetime1">
              <a:rPr lang="es-ES" smtClean="0"/>
              <a:t>29/10/2015</a:t>
            </a:fld>
            <a:endParaRPr lang="es-ES"/>
          </a:p>
        </p:txBody>
      </p:sp>
      <p:sp>
        <p:nvSpPr>
          <p:cNvPr id="3" name="Footer Placeholder 2"/>
          <p:cNvSpPr>
            <a:spLocks noGrp="1"/>
          </p:cNvSpPr>
          <p:nvPr>
            <p:ph type="ftr" sz="quarter" idx="11"/>
          </p:nvPr>
        </p:nvSpPr>
        <p:spPr/>
        <p:txBody>
          <a:bodyPr/>
          <a:lstStyle/>
          <a:p>
            <a:pPr>
              <a:defRPr/>
            </a:pPr>
            <a:r>
              <a:rPr lang="es-ES" smtClean="0"/>
              <a:t>Programas de movilidad 2015/2016</a:t>
            </a:r>
            <a:endParaRPr lang="es-ES"/>
          </a:p>
        </p:txBody>
      </p:sp>
      <p:sp>
        <p:nvSpPr>
          <p:cNvPr id="4" name="Slide Number Placeholder 3"/>
          <p:cNvSpPr>
            <a:spLocks noGrp="1"/>
          </p:cNvSpPr>
          <p:nvPr>
            <p:ph type="sldNum" sz="quarter" idx="12"/>
          </p:nvPr>
        </p:nvSpPr>
        <p:spPr/>
        <p:txBody>
          <a:bodyPr/>
          <a:lstStyle/>
          <a:p>
            <a:fld id="{615DDD2C-4C4E-49CF-AAE6-75F7DE2276FC}" type="slidenum">
              <a:rPr lang="es-ES" altLang="es-ES" smtClean="0"/>
              <a:pPr/>
              <a:t>‹Nº›</a:t>
            </a:fld>
            <a:endParaRPr lang="es-ES" altLang="es-ES"/>
          </a:p>
        </p:txBody>
      </p:sp>
      <p:sp>
        <p:nvSpPr>
          <p:cNvPr id="5" name="Marcador de posición de imagen 8"/>
          <p:cNvSpPr>
            <a:spLocks noGrp="1"/>
          </p:cNvSpPr>
          <p:nvPr>
            <p:ph type="pic" sz="quarter" idx="13"/>
          </p:nvPr>
        </p:nvSpPr>
        <p:spPr>
          <a:xfrm>
            <a:off x="7812360" y="332656"/>
            <a:ext cx="1138278" cy="1139277"/>
          </a:xfrm>
          <a:blipFill dpi="0" rotWithShape="1">
            <a:blip r:embed="rId2" cstate="print">
              <a:extLst>
                <a:ext uri="{28A0092B-C50C-407E-A947-70E740481C1C}">
                  <a14:useLocalDpi xmlns:a14="http://schemas.microsoft.com/office/drawing/2010/main" val="0"/>
                </a:ext>
              </a:extLst>
            </a:blip>
            <a:srcRect/>
            <a:stretch>
              <a:fillRect/>
            </a:stretch>
          </a:blipFill>
        </p:spPr>
        <p:txBody>
          <a:bodyPr/>
          <a:lstStyle/>
          <a:p>
            <a:r>
              <a:rPr lang="es-ES" smtClean="0"/>
              <a:t>Haga clic en el icono para agregar una imagen</a:t>
            </a:r>
            <a:endParaRPr lang="es-ES" dirty="0"/>
          </a:p>
        </p:txBody>
      </p:sp>
    </p:spTree>
    <p:extLst>
      <p:ext uri="{BB962C8B-B14F-4D97-AF65-F5344CB8AC3E}">
        <p14:creationId xmlns:p14="http://schemas.microsoft.com/office/powerpoint/2010/main" val="4186759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0" y="822960"/>
            <a:ext cx="4258818" cy="5184648"/>
          </a:xfrm>
          <a:ln w="38100">
            <a:noFill/>
          </a:ln>
        </p:spPr>
        <p:txBody>
          <a:bodyPr/>
          <a:lstStyle>
            <a:lvl1pPr>
              <a:defRPr sz="1800"/>
            </a:lvl1pPr>
            <a:lvl2pPr>
              <a:defRPr sz="1500"/>
            </a:lvl2pPr>
            <a:lvl3pPr>
              <a:defRPr sz="12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8" name="Title 7"/>
          <p:cNvSpPr>
            <a:spLocks noGrp="1"/>
          </p:cNvSpPr>
          <p:nvPr>
            <p:ph type="title"/>
          </p:nvPr>
        </p:nvSpPr>
        <p:spPr>
          <a:xfrm>
            <a:off x="768096" y="696097"/>
            <a:ext cx="3291840" cy="1737360"/>
          </a:xfrm>
        </p:spPr>
        <p:txBody>
          <a:bodyPr>
            <a:noAutofit/>
          </a:bodyPr>
          <a:lstStyle>
            <a:lvl1pPr>
              <a:lnSpc>
                <a:spcPct val="80000"/>
              </a:lnSpc>
              <a:defRPr sz="30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768096" y="2671965"/>
            <a:ext cx="3291840" cy="3347835"/>
          </a:xfrm>
          <a:ln w="12700">
            <a:solidFill>
              <a:schemeClr val="accent3"/>
            </a:solidFill>
          </a:ln>
        </p:spPr>
        <p:txBody>
          <a:bodyPr lIns="91440" rIns="91440">
            <a:normAutofit/>
          </a:bodyPr>
          <a:lstStyle>
            <a:lvl1pPr marL="0" indent="0">
              <a:lnSpc>
                <a:spcPct val="108000"/>
              </a:lnSpc>
              <a:spcBef>
                <a:spcPts val="45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C2BEFBDF-CDC4-4A96-8142-0F371A45C618}" type="datetime1">
              <a:rPr lang="es-ES" smtClean="0"/>
              <a:t>29/10/2015</a:t>
            </a:fld>
            <a:endParaRPr lang="es-ES"/>
          </a:p>
        </p:txBody>
      </p:sp>
      <p:sp>
        <p:nvSpPr>
          <p:cNvPr id="6" name="Footer Placeholder 5"/>
          <p:cNvSpPr>
            <a:spLocks noGrp="1"/>
          </p:cNvSpPr>
          <p:nvPr>
            <p:ph type="ftr" sz="quarter" idx="11"/>
          </p:nvPr>
        </p:nvSpPr>
        <p:spPr/>
        <p:txBody>
          <a:bodyPr/>
          <a:lstStyle/>
          <a:p>
            <a:pPr>
              <a:defRPr/>
            </a:pPr>
            <a:r>
              <a:rPr lang="es-ES" smtClean="0"/>
              <a:t>Programas de movilidad 2015/2016</a:t>
            </a:r>
            <a:endParaRPr lang="es-ES"/>
          </a:p>
        </p:txBody>
      </p:sp>
      <p:sp>
        <p:nvSpPr>
          <p:cNvPr id="7" name="Slide Number Placeholder 6"/>
          <p:cNvSpPr>
            <a:spLocks noGrp="1"/>
          </p:cNvSpPr>
          <p:nvPr>
            <p:ph type="sldNum" sz="quarter" idx="12"/>
          </p:nvPr>
        </p:nvSpPr>
        <p:spPr/>
        <p:txBody>
          <a:bodyPr/>
          <a:lstStyle/>
          <a:p>
            <a:fld id="{915B6973-64B6-492C-9A37-CF9768893B64}" type="slidenum">
              <a:rPr lang="es-ES" altLang="es-ES" smtClean="0"/>
              <a:pPr/>
              <a:t>‹Nº›</a:t>
            </a:fld>
            <a:endParaRPr lang="es-ES" altLang="es-ES"/>
          </a:p>
        </p:txBody>
      </p:sp>
    </p:spTree>
    <p:extLst>
      <p:ext uri="{BB962C8B-B14F-4D97-AF65-F5344CB8AC3E}">
        <p14:creationId xmlns:p14="http://schemas.microsoft.com/office/powerpoint/2010/main" val="413573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42900" y="4655336"/>
            <a:ext cx="5829300" cy="1463040"/>
          </a:xfrm>
        </p:spPr>
        <p:txBody>
          <a:bodyPr anchor="ctr">
            <a:normAutofit/>
          </a:bodyPr>
          <a:lstStyle>
            <a:lvl1pPr algn="r">
              <a:defRPr sz="3750" spc="150" baseline="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6457950" y="4607214"/>
            <a:ext cx="2400300" cy="1463040"/>
          </a:xfrm>
        </p:spPr>
        <p:txBody>
          <a:bodyPr lIns="91440" rIns="91440" anchor="ctr">
            <a:normAutofit/>
          </a:bodyPr>
          <a:lstStyle>
            <a:lvl1pPr marL="0" indent="0">
              <a:lnSpc>
                <a:spcPct val="100000"/>
              </a:lnSpc>
              <a:spcBef>
                <a:spcPts val="0"/>
              </a:spcBef>
              <a:buNone/>
              <a:defRPr sz="135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F528D057-DDAA-4131-A262-7708E583C79B}" type="datetime1">
              <a:rPr lang="es-ES" smtClean="0"/>
              <a:t>29/10/2015</a:t>
            </a:fld>
            <a:endParaRPr lang="es-ES"/>
          </a:p>
        </p:txBody>
      </p:sp>
      <p:sp>
        <p:nvSpPr>
          <p:cNvPr id="6" name="Footer Placeholder 5"/>
          <p:cNvSpPr>
            <a:spLocks noGrp="1"/>
          </p:cNvSpPr>
          <p:nvPr>
            <p:ph type="ftr" sz="quarter" idx="11"/>
          </p:nvPr>
        </p:nvSpPr>
        <p:spPr/>
        <p:txBody>
          <a:bodyPr/>
          <a:lstStyle/>
          <a:p>
            <a:pPr>
              <a:defRPr/>
            </a:pPr>
            <a:r>
              <a:rPr lang="es-ES" smtClean="0"/>
              <a:t>Programas de movilidad 2015/2016</a:t>
            </a:r>
            <a:endParaRPr lang="es-ES"/>
          </a:p>
        </p:txBody>
      </p:sp>
      <p:sp>
        <p:nvSpPr>
          <p:cNvPr id="7" name="Slide Number Placeholder 6"/>
          <p:cNvSpPr>
            <a:spLocks noGrp="1"/>
          </p:cNvSpPr>
          <p:nvPr>
            <p:ph type="sldNum" sz="quarter" idx="12"/>
          </p:nvPr>
        </p:nvSpPr>
        <p:spPr/>
        <p:txBody>
          <a:bodyPr/>
          <a:lstStyle/>
          <a:p>
            <a:fld id="{90AB8A17-51AD-43AC-BA71-40BFCD3C9DBE}" type="slidenum">
              <a:rPr lang="es-ES" altLang="es-ES" smtClean="0"/>
              <a:pPr/>
              <a:t>‹Nº›</a:t>
            </a:fld>
            <a:endParaRPr lang="es-ES" altLang="es-ES"/>
          </a:p>
        </p:txBody>
      </p:sp>
      <p:cxnSp>
        <p:nvCxnSpPr>
          <p:cNvPr id="8" name="Straight Connector 7"/>
          <p:cNvCxnSpPr/>
          <p:nvPr/>
        </p:nvCxnSpPr>
        <p:spPr>
          <a:xfrm flipV="1">
            <a:off x="6290132" y="516785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Marcador de posición de imagen 8"/>
          <p:cNvSpPr>
            <a:spLocks noGrp="1"/>
          </p:cNvSpPr>
          <p:nvPr>
            <p:ph type="pic" sz="quarter" idx="13"/>
          </p:nvPr>
        </p:nvSpPr>
        <p:spPr>
          <a:xfrm>
            <a:off x="7380311" y="417515"/>
            <a:ext cx="1354113" cy="1285539"/>
          </a:xfrm>
          <a:blipFill dpi="0" rotWithShape="1">
            <a:blip r:embed="rId2" cstate="print">
              <a:extLst>
                <a:ext uri="{28A0092B-C50C-407E-A947-70E740481C1C}">
                  <a14:useLocalDpi xmlns:a14="http://schemas.microsoft.com/office/drawing/2010/main" val="0"/>
                </a:ext>
              </a:extLst>
            </a:blip>
            <a:srcRect/>
            <a:stretch>
              <a:fillRect/>
            </a:stretch>
          </a:blipFill>
        </p:spPr>
        <p:txBody>
          <a:bodyPr/>
          <a:lstStyle/>
          <a:p>
            <a:r>
              <a:rPr lang="es-ES" smtClean="0"/>
              <a:t>Haga clic en el icono para agregar una imagen</a:t>
            </a:r>
            <a:endParaRPr lang="es-ES" dirty="0"/>
          </a:p>
        </p:txBody>
      </p:sp>
    </p:spTree>
    <p:extLst>
      <p:ext uri="{BB962C8B-B14F-4D97-AF65-F5344CB8AC3E}">
        <p14:creationId xmlns:p14="http://schemas.microsoft.com/office/powerpoint/2010/main" val="2078420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rot="10800000">
            <a:off x="768096" y="2286000"/>
            <a:ext cx="7290055" cy="402336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8BF96018-EE34-4703-972B-4719249BB0BE}" type="datetime1">
              <a:rPr lang="es-ES" smtClean="0"/>
              <a:t>29/10/2015</a:t>
            </a:fld>
            <a:endParaRPr lang="es-ES"/>
          </a:p>
        </p:txBody>
      </p:sp>
      <p:sp>
        <p:nvSpPr>
          <p:cNvPr id="5" name="Footer Placeholder 4"/>
          <p:cNvSpPr>
            <a:spLocks noGrp="1"/>
          </p:cNvSpPr>
          <p:nvPr>
            <p:ph type="ftr" sz="quarter" idx="11"/>
          </p:nvPr>
        </p:nvSpPr>
        <p:spPr/>
        <p:txBody>
          <a:bodyPr/>
          <a:lstStyle/>
          <a:p>
            <a:pPr>
              <a:defRPr/>
            </a:pPr>
            <a:r>
              <a:rPr lang="es-ES" smtClean="0"/>
              <a:t>Programas de movilidad 2015/2016</a:t>
            </a:r>
            <a:endParaRPr lang="es-ES"/>
          </a:p>
        </p:txBody>
      </p:sp>
      <p:sp>
        <p:nvSpPr>
          <p:cNvPr id="6" name="Slide Number Placeholder 5"/>
          <p:cNvSpPr>
            <a:spLocks noGrp="1"/>
          </p:cNvSpPr>
          <p:nvPr>
            <p:ph type="sldNum" sz="quarter" idx="12"/>
          </p:nvPr>
        </p:nvSpPr>
        <p:spPr/>
        <p:txBody>
          <a:bodyPr/>
          <a:lstStyle/>
          <a:p>
            <a:fld id="{658C16B8-1008-4708-AAEA-C6FA42734238}" type="slidenum">
              <a:rPr lang="es-ES" altLang="es-ES" smtClean="0"/>
              <a:pPr/>
              <a:t>‹Nº›</a:t>
            </a:fld>
            <a:endParaRPr lang="es-ES" altLang="es-ES"/>
          </a:p>
        </p:txBody>
      </p:sp>
    </p:spTree>
    <p:extLst>
      <p:ext uri="{BB962C8B-B14F-4D97-AF65-F5344CB8AC3E}">
        <p14:creationId xmlns:p14="http://schemas.microsoft.com/office/powerpoint/2010/main" val="722086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vertical y texto">
    <p:spTree>
      <p:nvGrpSpPr>
        <p:cNvPr id="1" name=""/>
        <p:cNvGrpSpPr/>
        <p:nvPr/>
      </p:nvGrpSpPr>
      <p:grpSpPr>
        <a:xfrm>
          <a:off x="0" y="0"/>
          <a:ext cx="0" cy="0"/>
          <a:chOff x="0" y="0"/>
          <a:chExt cx="0" cy="0"/>
        </a:xfrm>
      </p:grpSpPr>
      <p:sp>
        <p:nvSpPr>
          <p:cNvPr id="8" name="Marcador de posición de imagen 8"/>
          <p:cNvSpPr>
            <a:spLocks noGrp="1"/>
          </p:cNvSpPr>
          <p:nvPr>
            <p:ph type="pic" sz="quarter" idx="13"/>
          </p:nvPr>
        </p:nvSpPr>
        <p:spPr>
          <a:xfrm>
            <a:off x="7529056" y="496157"/>
            <a:ext cx="1129169" cy="1132643"/>
          </a:xfrm>
          <a:blipFill dpi="0" rotWithShape="1">
            <a:blip r:embed="rId2" cstate="print">
              <a:extLst>
                <a:ext uri="{28A0092B-C50C-407E-A947-70E740481C1C}">
                  <a14:useLocalDpi xmlns:a14="http://schemas.microsoft.com/office/drawing/2010/main" val="0"/>
                </a:ext>
              </a:extLst>
            </a:blip>
            <a:srcRect/>
            <a:stretch>
              <a:fillRect/>
            </a:stretch>
          </a:blipFill>
        </p:spPr>
        <p:txBody>
          <a:bodyPr/>
          <a:lstStyle/>
          <a:p>
            <a:r>
              <a:rPr lang="es-ES" smtClean="0"/>
              <a:t>Haga clic en el icono para agregar una imagen</a:t>
            </a:r>
            <a:endParaRPr lang="es-ES" dirty="0"/>
          </a:p>
        </p:txBody>
      </p:sp>
      <p:sp>
        <p:nvSpPr>
          <p:cNvPr id="2" name="Vertical Title 1"/>
          <p:cNvSpPr>
            <a:spLocks noGrp="1"/>
          </p:cNvSpPr>
          <p:nvPr>
            <p:ph type="title" orient="vert"/>
          </p:nvPr>
        </p:nvSpPr>
        <p:spPr>
          <a:xfrm rot="10800000">
            <a:off x="742951" y="762000"/>
            <a:ext cx="1971675" cy="5410200"/>
          </a:xfrm>
        </p:spPr>
        <p:txBody>
          <a:bodyPr vert="eaVert" lIns="45720" tIns="91440" rIns="45720" bIns="9144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rot="10800000">
            <a:off x="2872541" y="716295"/>
            <a:ext cx="5686425" cy="5410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stStyle>
          <a:p>
            <a:pPr>
              <a:defRPr/>
            </a:pPr>
            <a:fld id="{F5AB315C-7428-4B77-A4FC-078F11BCCD80}" type="datetime1">
              <a:rPr lang="es-ES" smtClean="0"/>
              <a:t>29/10/2015</a:t>
            </a:fld>
            <a:endParaRPr lang="es-ES"/>
          </a:p>
        </p:txBody>
      </p:sp>
      <p:sp>
        <p:nvSpPr>
          <p:cNvPr id="5" name="Footer Placeholder 4"/>
          <p:cNvSpPr>
            <a:spLocks noGrp="1"/>
          </p:cNvSpPr>
          <p:nvPr>
            <p:ph type="ftr" sz="quarter" idx="11"/>
          </p:nvPr>
        </p:nvSpPr>
        <p:spPr/>
        <p:txBody>
          <a:bodyPr/>
          <a:lstStyle/>
          <a:p>
            <a:pPr>
              <a:defRPr/>
            </a:pPr>
            <a:r>
              <a:rPr lang="es-ES" smtClean="0"/>
              <a:t>Programas de movilidad 2015/2016</a:t>
            </a:r>
            <a:endParaRPr lang="es-ES"/>
          </a:p>
        </p:txBody>
      </p:sp>
      <p:sp>
        <p:nvSpPr>
          <p:cNvPr id="6" name="Slide Number Placeholder 5"/>
          <p:cNvSpPr>
            <a:spLocks noGrp="1"/>
          </p:cNvSpPr>
          <p:nvPr>
            <p:ph type="sldNum" sz="quarter" idx="12"/>
          </p:nvPr>
        </p:nvSpPr>
        <p:spPr/>
        <p:txBody>
          <a:bodyPr/>
          <a:lstStyle/>
          <a:p>
            <a:fld id="{615DDD2C-4C4E-49CF-AAE6-75F7DE2276FC}" type="slidenum">
              <a:rPr lang="es-ES" altLang="es-ES" smtClean="0"/>
              <a:pPr/>
              <a:t>‹Nº›</a:t>
            </a:fld>
            <a:endParaRPr lang="es-ES" altLang="es-E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507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A76F6D5-3A25-4CFD-A4F1-252702A5DF5F}" type="datetime1">
              <a:rPr lang="es-ES" smtClean="0"/>
              <a:t>29/10/2015</a:t>
            </a:fld>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smtClean="0"/>
              <a:t>Programas de movilidad 2015/2016</a:t>
            </a:r>
            <a:endParaRPr lang="es-ES"/>
          </a:p>
        </p:txBody>
      </p:sp>
      <p:sp>
        <p:nvSpPr>
          <p:cNvPr id="6" name="5 Marcador de número de diapositiva"/>
          <p:cNvSpPr>
            <a:spLocks noGrp="1"/>
          </p:cNvSpPr>
          <p:nvPr>
            <p:ph type="sldNum" sz="quarter" idx="12"/>
          </p:nvPr>
        </p:nvSpPr>
        <p:spPr/>
        <p:txBody>
          <a:bodyPr/>
          <a:lstStyle>
            <a:lvl1pPr>
              <a:defRPr/>
            </a:lvl1pPr>
          </a:lstStyle>
          <a:p>
            <a:fld id="{A24DFE02-496B-4F9E-AB53-3F1773A8529A}" type="slidenum">
              <a:rPr lang="es-ES" altLang="es-ES"/>
              <a:pPr/>
              <a:t>‹Nº›</a:t>
            </a:fld>
            <a:endParaRPr lang="es-ES" altLang="es-ES"/>
          </a:p>
        </p:txBody>
      </p:sp>
    </p:spTree>
    <p:extLst>
      <p:ext uri="{BB962C8B-B14F-4D97-AF65-F5344CB8AC3E}">
        <p14:creationId xmlns:p14="http://schemas.microsoft.com/office/powerpoint/2010/main" val="18338134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7C0187B-D268-45DC-9641-34FBFC5E9892}" type="datetime1">
              <a:rPr lang="es-ES" smtClean="0"/>
              <a:t>29/10/2015</a:t>
            </a:fld>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smtClean="0"/>
              <a:t>Programas de movilidad 2015/2016</a:t>
            </a:r>
            <a:endParaRPr lang="es-ES"/>
          </a:p>
        </p:txBody>
      </p:sp>
      <p:sp>
        <p:nvSpPr>
          <p:cNvPr id="6" name="5 Marcador de número de diapositiva"/>
          <p:cNvSpPr>
            <a:spLocks noGrp="1"/>
          </p:cNvSpPr>
          <p:nvPr>
            <p:ph type="sldNum" sz="quarter" idx="12"/>
          </p:nvPr>
        </p:nvSpPr>
        <p:spPr/>
        <p:txBody>
          <a:bodyPr/>
          <a:lstStyle>
            <a:lvl1pPr>
              <a:defRPr/>
            </a:lvl1pPr>
          </a:lstStyle>
          <a:p>
            <a:fld id="{2B0D5468-F9FF-4521-959D-FD08B3ABC32C}" type="slidenum">
              <a:rPr lang="es-ES" altLang="es-ES"/>
              <a:pPr/>
              <a:t>‹Nº›</a:t>
            </a:fld>
            <a:endParaRPr lang="es-ES" altLang="es-ES"/>
          </a:p>
        </p:txBody>
      </p:sp>
    </p:spTree>
    <p:extLst>
      <p:ext uri="{BB962C8B-B14F-4D97-AF65-F5344CB8AC3E}">
        <p14:creationId xmlns:p14="http://schemas.microsoft.com/office/powerpoint/2010/main" val="3191942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n 7"/>
          <p:cNvPicPr>
            <a:picLocks noChangeAspect="1"/>
          </p:cNvPicPr>
          <p:nvPr/>
        </p:nvPicPr>
        <p:blipFill>
          <a:blip r:embed="rId15"/>
          <a:stretch>
            <a:fillRect/>
          </a:stretch>
        </p:blipFill>
        <p:spPr>
          <a:xfrm>
            <a:off x="7782641" y="164440"/>
            <a:ext cx="1182676" cy="1176328"/>
          </a:xfrm>
          <a:prstGeom prst="rect">
            <a:avLst/>
          </a:prstGeom>
        </p:spPr>
      </p:pic>
      <p:sp>
        <p:nvSpPr>
          <p:cNvPr id="2" name="Title Placeholder 1"/>
          <p:cNvSpPr>
            <a:spLocks noGrp="1"/>
          </p:cNvSpPr>
          <p:nvPr>
            <p:ph type="title"/>
          </p:nvPr>
        </p:nvSpPr>
        <p:spPr>
          <a:xfrm>
            <a:off x="768097" y="585216"/>
            <a:ext cx="6474914" cy="1499616"/>
          </a:xfrm>
          <a:prstGeom prst="rect">
            <a:avLst/>
          </a:prstGeom>
        </p:spPr>
        <p:txBody>
          <a:bodyPr vert="horz" lIns="91440" tIns="45720" rIns="91440" bIns="45720" rtlCol="0" anchor="ctr">
            <a:normAutofit/>
          </a:bodyPr>
          <a:lstStyle/>
          <a:p>
            <a:r>
              <a:rPr lang="es-ES" dirty="0" smtClean="0"/>
              <a:t>Haga clic para modificar el estilo de título</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US" dirty="0"/>
          </a:p>
        </p:txBody>
      </p:sp>
      <p:sp>
        <p:nvSpPr>
          <p:cNvPr id="4" name="Date Placeholder 3"/>
          <p:cNvSpPr>
            <a:spLocks noGrp="1"/>
          </p:cNvSpPr>
          <p:nvPr>
            <p:ph type="dt" sz="half" idx="2"/>
          </p:nvPr>
        </p:nvSpPr>
        <p:spPr>
          <a:xfrm>
            <a:off x="300790" y="6470704"/>
            <a:ext cx="2082914" cy="274320"/>
          </a:xfrm>
          <a:prstGeom prst="rect">
            <a:avLst/>
          </a:prstGeom>
        </p:spPr>
        <p:txBody>
          <a:bodyPr vert="horz" lIns="91440" tIns="45720" rIns="91440" bIns="45720" rtlCol="0" anchor="ctr"/>
          <a:lstStyle>
            <a:lvl1pPr algn="l">
              <a:defRPr sz="1050">
                <a:solidFill>
                  <a:schemeClr val="tx1">
                    <a:lumMod val="95000"/>
                    <a:lumOff val="5000"/>
                  </a:schemeClr>
                </a:solidFill>
                <a:latin typeface="+mj-lt"/>
              </a:defRPr>
            </a:lvl1pPr>
          </a:lstStyle>
          <a:p>
            <a:pPr>
              <a:defRPr/>
            </a:pPr>
            <a:fld id="{4B7CF329-6600-4C20-B60D-00F566F52E16}" type="datetime1">
              <a:rPr lang="es-ES" smtClean="0"/>
              <a:t>29/10/2015</a:t>
            </a:fld>
            <a:endParaRPr lang="es-ES"/>
          </a:p>
        </p:txBody>
      </p:sp>
      <p:sp>
        <p:nvSpPr>
          <p:cNvPr id="5" name="Footer Placeholder 4"/>
          <p:cNvSpPr>
            <a:spLocks noGrp="1"/>
          </p:cNvSpPr>
          <p:nvPr>
            <p:ph type="ftr" sz="quarter" idx="3"/>
          </p:nvPr>
        </p:nvSpPr>
        <p:spPr>
          <a:xfrm>
            <a:off x="2383704" y="6470704"/>
            <a:ext cx="5990275" cy="274320"/>
          </a:xfrm>
          <a:prstGeom prst="rect">
            <a:avLst/>
          </a:prstGeom>
        </p:spPr>
        <p:txBody>
          <a:bodyPr vert="horz" lIns="91440" tIns="45720" rIns="91440" bIns="45720" rtlCol="0" anchor="ctr"/>
          <a:lstStyle>
            <a:lvl1pPr algn="r">
              <a:defRPr sz="1125" cap="all" baseline="0">
                <a:solidFill>
                  <a:schemeClr val="accent1"/>
                </a:solidFill>
                <a:latin typeface="+mj-lt"/>
              </a:defRPr>
            </a:lvl1pPr>
          </a:lstStyle>
          <a:p>
            <a:pPr>
              <a:defRPr/>
            </a:pPr>
            <a:r>
              <a:rPr lang="es-ES" smtClean="0"/>
              <a:t>Programas de movilidad 2015/2016</a:t>
            </a:r>
            <a:endParaRPr lang="es-ES"/>
          </a:p>
        </p:txBody>
      </p:sp>
      <p:sp>
        <p:nvSpPr>
          <p:cNvPr id="6" name="Slide Number Placeholder 5"/>
          <p:cNvSpPr>
            <a:spLocks noGrp="1"/>
          </p:cNvSpPr>
          <p:nvPr>
            <p:ph type="sldNum" sz="quarter" idx="4"/>
          </p:nvPr>
        </p:nvSpPr>
        <p:spPr>
          <a:xfrm>
            <a:off x="8458200" y="6470704"/>
            <a:ext cx="400050" cy="274320"/>
          </a:xfrm>
          <a:prstGeom prst="rect">
            <a:avLst/>
          </a:prstGeom>
        </p:spPr>
        <p:txBody>
          <a:bodyPr vert="horz" lIns="91440" tIns="45720" rIns="91440" bIns="45720" rtlCol="0" anchor="ctr"/>
          <a:lstStyle>
            <a:lvl1pPr algn="l">
              <a:defRPr sz="750">
                <a:solidFill>
                  <a:schemeClr val="tx1">
                    <a:lumMod val="95000"/>
                    <a:lumOff val="5000"/>
                  </a:schemeClr>
                </a:solidFill>
                <a:latin typeface="+mj-lt"/>
              </a:defRPr>
            </a:lvl1pPr>
          </a:lstStyle>
          <a:p>
            <a:fld id="{615DDD2C-4C4E-49CF-AAE6-75F7DE2276FC}" type="slidenum">
              <a:rPr lang="es-ES" altLang="es-ES" smtClean="0"/>
              <a:pPr/>
              <a:t>‹Nº›</a:t>
            </a:fld>
            <a:endParaRPr lang="es-ES" altLang="es-ES"/>
          </a:p>
        </p:txBody>
      </p:sp>
      <p:cxnSp>
        <p:nvCxnSpPr>
          <p:cNvPr id="7" name="Straight Connector 6"/>
          <p:cNvCxnSpPr/>
          <p:nvPr/>
        </p:nvCxnSpPr>
        <p:spPr>
          <a:xfrm flipV="1">
            <a:off x="571500" y="714030"/>
            <a:ext cx="0" cy="125850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77205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dt="0"/>
  <p:txStyles>
    <p:titleStyle>
      <a:lvl1pPr algn="l" defTabSz="685800" rtl="0" eaLnBrk="1" latinLnBrk="0" hangingPunct="1">
        <a:lnSpc>
          <a:spcPct val="80000"/>
        </a:lnSpc>
        <a:spcBef>
          <a:spcPct val="0"/>
        </a:spcBef>
        <a:buNone/>
        <a:defRPr sz="3750" b="1" kern="1200" cap="all" spc="75" baseline="0">
          <a:solidFill>
            <a:schemeClr val="accent1"/>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Tw Cen MT" panose="020B0602020104020603" pitchFamily="34" charset="0"/>
        <a:buChar char=" "/>
        <a:defRPr sz="1650" kern="1200">
          <a:solidFill>
            <a:schemeClr val="tx1"/>
          </a:solidFill>
          <a:latin typeface="+mn-lt"/>
          <a:ea typeface="+mn-ea"/>
          <a:cs typeface="+mn-cs"/>
        </a:defRPr>
      </a:lvl1pPr>
      <a:lvl2pPr marL="19888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350" kern="1200">
          <a:solidFill>
            <a:schemeClr val="tx1"/>
          </a:solidFill>
          <a:latin typeface="+mn-lt"/>
          <a:ea typeface="+mn-ea"/>
          <a:cs typeface="+mn-cs"/>
        </a:defRPr>
      </a:lvl2pPr>
      <a:lvl3pPr marL="33604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3pPr>
      <a:lvl4pPr marL="44577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4pPr>
      <a:lvl5pPr marL="58293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5pPr>
      <a:lvl6pPr marL="685800"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6pPr>
      <a:lvl7pPr marL="795528"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7pPr>
      <a:lvl8pPr marL="912114"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8pPr>
      <a:lvl9pPr marL="1021842" indent="-102870" algn="l" defTabSz="685800" rtl="0" eaLnBrk="1" latinLnBrk="0" hangingPunct="1">
        <a:lnSpc>
          <a:spcPct val="90000"/>
        </a:lnSpc>
        <a:spcBef>
          <a:spcPts val="150"/>
        </a:spcBef>
        <a:spcAft>
          <a:spcPts val="300"/>
        </a:spcAft>
        <a:buClr>
          <a:schemeClr val="accent1"/>
        </a:buClr>
        <a:buFont typeface="Wingdings 3" pitchFamily="18" charset="2"/>
        <a:buChar char=""/>
        <a:defRPr sz="10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internacional.umh.es/" TargetMode="External"/><Relationship Id="rId2" Type="http://schemas.openxmlformats.org/officeDocument/2006/relationships/image" Target="../media/image8.gif"/><Relationship Id="rId1" Type="http://schemas.openxmlformats.org/officeDocument/2006/relationships/slideLayout" Target="../slideLayouts/slideLayout13.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hyperlink" Target="https://www.facebook.com/pages/ORI-UMH/188723034499715"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hyperlink" Target="http://www.umh.es/" TargetMode="External"/><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hyperlink" Target="http://internacional.umh.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p:cNvSpPr>
            <a:spLocks noGrp="1"/>
          </p:cNvSpPr>
          <p:nvPr>
            <p:ph type="pic" sz="quarter" idx="14"/>
          </p:nvPr>
        </p:nvSpPr>
        <p:spPr>
          <a:xfrm>
            <a:off x="0" y="1"/>
            <a:ext cx="9144000" cy="3573015"/>
          </a:xfrm>
        </p:spPr>
      </p:sp>
      <p:sp>
        <p:nvSpPr>
          <p:cNvPr id="3" name="Título 2"/>
          <p:cNvSpPr>
            <a:spLocks noGrp="1"/>
          </p:cNvSpPr>
          <p:nvPr>
            <p:ph type="ctrTitle"/>
          </p:nvPr>
        </p:nvSpPr>
        <p:spPr/>
        <p:txBody>
          <a:bodyPr/>
          <a:lstStyle/>
          <a:p>
            <a:r>
              <a:rPr lang="es-ES" dirty="0" smtClean="0"/>
              <a:t>Programas de movilidad</a:t>
            </a:r>
            <a:endParaRPr lang="es-ES" dirty="0"/>
          </a:p>
        </p:txBody>
      </p:sp>
      <p:sp>
        <p:nvSpPr>
          <p:cNvPr id="4" name="Subtítulo 3"/>
          <p:cNvSpPr>
            <a:spLocks noGrp="1"/>
          </p:cNvSpPr>
          <p:nvPr>
            <p:ph type="subTitle" idx="1"/>
          </p:nvPr>
        </p:nvSpPr>
        <p:spPr>
          <a:xfrm>
            <a:off x="6457950" y="4619528"/>
            <a:ext cx="2400300" cy="1463040"/>
          </a:xfrm>
        </p:spPr>
        <p:txBody>
          <a:bodyPr/>
          <a:lstStyle/>
          <a:p>
            <a:r>
              <a:rPr lang="es-ES" altLang="es-ES" sz="1400" b="1" dirty="0">
                <a:solidFill>
                  <a:srgbClr val="002060"/>
                </a:solidFill>
              </a:rPr>
              <a:t>SERVICIO DE RELACIONES INTERNACIONALES, </a:t>
            </a:r>
            <a:br>
              <a:rPr lang="es-ES" altLang="es-ES" sz="1400" b="1" dirty="0">
                <a:solidFill>
                  <a:srgbClr val="002060"/>
                </a:solidFill>
              </a:rPr>
            </a:br>
            <a:r>
              <a:rPr lang="es-ES" altLang="es-ES" sz="1400" b="1" dirty="0">
                <a:solidFill>
                  <a:srgbClr val="002060"/>
                </a:solidFill>
              </a:rPr>
              <a:t>COOPERACIÓN AL DESARROLLO Y </a:t>
            </a:r>
            <a:r>
              <a:rPr lang="es-ES" altLang="es-ES" sz="1400" b="1" dirty="0" smtClean="0">
                <a:solidFill>
                  <a:srgbClr val="002060"/>
                </a:solidFill>
              </a:rPr>
              <a:t>VOLUNTARIADO</a:t>
            </a:r>
            <a:endParaRPr lang="es-ES" altLang="es-ES" sz="1400" b="1" dirty="0">
              <a:solidFill>
                <a:srgbClr val="002060"/>
              </a:solidFill>
            </a:endParaRPr>
          </a:p>
        </p:txBody>
      </p:sp>
      <p:sp>
        <p:nvSpPr>
          <p:cNvPr id="5" name="Marcador de pie de página 4"/>
          <p:cNvSpPr>
            <a:spLocks noGrp="1"/>
          </p:cNvSpPr>
          <p:nvPr>
            <p:ph type="ftr" sz="quarter" idx="11"/>
          </p:nvPr>
        </p:nvSpPr>
        <p:spPr/>
        <p:txBody>
          <a:bodyPr/>
          <a:lstStyle/>
          <a:p>
            <a:pPr>
              <a:defRPr/>
            </a:pPr>
            <a:r>
              <a:rPr lang="es-ES" dirty="0" smtClean="0"/>
              <a:t>Programas de movilidad 2016/2017</a:t>
            </a:r>
            <a:endParaRPr lang="es-ES" dirty="0"/>
          </a:p>
        </p:txBody>
      </p:sp>
    </p:spTree>
    <p:extLst>
      <p:ext uri="{BB962C8B-B14F-4D97-AF65-F5344CB8AC3E}">
        <p14:creationId xmlns:p14="http://schemas.microsoft.com/office/powerpoint/2010/main" val="792425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a:xfrm>
            <a:off x="457200" y="765175"/>
            <a:ext cx="8229600" cy="652463"/>
          </a:xfrm>
        </p:spPr>
        <p:txBody>
          <a:bodyPr>
            <a:normAutofit fontScale="90000"/>
          </a:bodyPr>
          <a:lstStyle/>
          <a:p>
            <a:pPr algn="just" eaLnBrk="1" hangingPunct="1"/>
            <a:r>
              <a:rPr lang="es-ES" altLang="es-ES" sz="2800" b="1" dirty="0" smtClean="0">
                <a:solidFill>
                  <a:srgbClr val="C00000"/>
                </a:solidFill>
              </a:rPr>
              <a:t>Razones para solicitar una plaza de movilidad</a:t>
            </a:r>
          </a:p>
        </p:txBody>
      </p:sp>
      <p:sp>
        <p:nvSpPr>
          <p:cNvPr id="3075" name="2 Marcador de contenido"/>
          <p:cNvSpPr>
            <a:spLocks noGrp="1"/>
          </p:cNvSpPr>
          <p:nvPr>
            <p:ph idx="1"/>
          </p:nvPr>
        </p:nvSpPr>
        <p:spPr>
          <a:xfrm>
            <a:off x="250825" y="1412875"/>
            <a:ext cx="8686800" cy="3887788"/>
          </a:xfrm>
        </p:spPr>
        <p:txBody>
          <a:bodyPr/>
          <a:lstStyle/>
          <a:p>
            <a:pPr marL="514350" indent="-514350" algn="just" eaLnBrk="1" hangingPunct="1">
              <a:buFont typeface="Calibri" panose="020F0502020204030204" pitchFamily="34" charset="0"/>
              <a:buAutoNum type="arabicPeriod"/>
            </a:pPr>
            <a:r>
              <a:rPr lang="es-ES" altLang="es-ES" sz="2400" smtClean="0"/>
              <a:t>Avanzar en mis estudios y comprobar distintos métodos de enseñanza.</a:t>
            </a:r>
          </a:p>
          <a:p>
            <a:pPr marL="514350" indent="-514350" algn="just" eaLnBrk="1" hangingPunct="1">
              <a:buFont typeface="Calibri" panose="020F0502020204030204" pitchFamily="34" charset="0"/>
              <a:buAutoNum type="arabicPeriod"/>
            </a:pPr>
            <a:r>
              <a:rPr lang="es-ES" altLang="es-ES" sz="2400" smtClean="0"/>
              <a:t>Mejorar mi currículum y ampliar mis horizontes laborales.</a:t>
            </a:r>
          </a:p>
          <a:p>
            <a:pPr marL="514350" indent="-514350" algn="just" eaLnBrk="1" hangingPunct="1">
              <a:buFont typeface="Calibri" panose="020F0502020204030204" pitchFamily="34" charset="0"/>
              <a:buAutoNum type="arabicPeriod"/>
            </a:pPr>
            <a:r>
              <a:rPr lang="es-ES" altLang="es-ES" sz="2400" smtClean="0"/>
              <a:t>Ampliar y mejorar mis conocimientos lingüísticos.</a:t>
            </a:r>
          </a:p>
          <a:p>
            <a:pPr marL="514350" indent="-514350" algn="just" eaLnBrk="1" hangingPunct="1">
              <a:buFont typeface="Calibri" panose="020F0502020204030204" pitchFamily="34" charset="0"/>
              <a:buAutoNum type="arabicPeriod"/>
            </a:pPr>
            <a:r>
              <a:rPr lang="es-ES" altLang="es-ES" sz="2400" smtClean="0"/>
              <a:t>Conocer otras culturas, conocer gente de otros países y hacer nuevos amigos.</a:t>
            </a:r>
          </a:p>
          <a:p>
            <a:pPr marL="514350" indent="-514350" algn="just" eaLnBrk="1" hangingPunct="1">
              <a:buFont typeface="Calibri" panose="020F0502020204030204" pitchFamily="34" charset="0"/>
              <a:buAutoNum type="arabicPeriod"/>
            </a:pPr>
            <a:r>
              <a:rPr lang="es-ES" altLang="es-ES" sz="2400" smtClean="0"/>
              <a:t>Disfrutar de una experiencia personal única que me ayudará a madurar.</a:t>
            </a:r>
          </a:p>
          <a:p>
            <a:pPr marL="514350" indent="-514350" algn="just" eaLnBrk="1" hangingPunct="1">
              <a:buFont typeface="Calibri" panose="020F0502020204030204" pitchFamily="34" charset="0"/>
              <a:buAutoNum type="arabicPeriod"/>
            </a:pPr>
            <a:r>
              <a:rPr lang="es-ES" altLang="es-ES" sz="2400" smtClean="0"/>
              <a:t>Porque así demuestro flexibilidad e iniciativa. </a:t>
            </a:r>
          </a:p>
        </p:txBody>
      </p:sp>
      <p:sp>
        <p:nvSpPr>
          <p:cNvPr id="2" name="1 Rectángulo"/>
          <p:cNvSpPr/>
          <p:nvPr/>
        </p:nvSpPr>
        <p:spPr>
          <a:xfrm>
            <a:off x="395536" y="5651956"/>
            <a:ext cx="8424936" cy="954107"/>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a:defRPr/>
            </a:pPr>
            <a:r>
              <a:rPr lang="es-ES" altLang="es-ES" sz="2800" b="1" dirty="0">
                <a:solidFill>
                  <a:schemeClr val="bg1"/>
                </a:solidFill>
              </a:rPr>
              <a:t>Los estudios realizados durante mi estancia se van a reconocer en la UMH.</a:t>
            </a:r>
          </a:p>
        </p:txBody>
      </p:sp>
      <p:sp>
        <p:nvSpPr>
          <p:cNvPr id="3" name="Marcador de pie de página 2"/>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a:xfrm>
            <a:off x="457200" y="976313"/>
            <a:ext cx="8229600" cy="652462"/>
          </a:xfrm>
        </p:spPr>
        <p:txBody>
          <a:bodyPr/>
          <a:lstStyle/>
          <a:p>
            <a:pPr eaLnBrk="1" hangingPunct="1"/>
            <a:r>
              <a:rPr lang="es-ES" altLang="es-ES" sz="3200" b="1" smtClean="0">
                <a:solidFill>
                  <a:srgbClr val="C00000"/>
                </a:solidFill>
              </a:rPr>
              <a:t>Donde me puedo informar?</a:t>
            </a:r>
          </a:p>
        </p:txBody>
      </p:sp>
      <p:sp>
        <p:nvSpPr>
          <p:cNvPr id="7" name="6 CuadroTexto"/>
          <p:cNvSpPr txBox="1"/>
          <p:nvPr/>
        </p:nvSpPr>
        <p:spPr>
          <a:xfrm>
            <a:off x="611188" y="1993387"/>
            <a:ext cx="8326450" cy="3031599"/>
          </a:xfrm>
          <a:prstGeom prst="rect">
            <a:avLst/>
          </a:prstGeom>
          <a:ln w="63500" cap="rnd"/>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50000"/>
              </a:lnSpc>
              <a:spcBef>
                <a:spcPts val="0"/>
              </a:spcBef>
              <a:spcAft>
                <a:spcPts val="600"/>
              </a:spcAft>
              <a:buFontTx/>
              <a:buBlip>
                <a:blip r:embed="rId2"/>
              </a:buBlip>
              <a:defRPr/>
            </a:pPr>
            <a:r>
              <a:rPr lang="es-ES" sz="2400" b="1" dirty="0"/>
              <a:t> </a:t>
            </a:r>
            <a:r>
              <a:rPr lang="es-ES" b="1" dirty="0"/>
              <a:t>Blog </a:t>
            </a:r>
            <a:r>
              <a:rPr lang="es-ES" b="1" dirty="0" smtClean="0"/>
              <a:t>del Servicio: </a:t>
            </a:r>
            <a:r>
              <a:rPr lang="es-ES" b="1" dirty="0">
                <a:hlinkClick r:id="rId3"/>
              </a:rPr>
              <a:t>http://internacional.umh.es/</a:t>
            </a:r>
            <a:r>
              <a:rPr lang="es-ES" b="1" dirty="0"/>
              <a:t> </a:t>
            </a:r>
          </a:p>
          <a:p>
            <a:pPr algn="just">
              <a:lnSpc>
                <a:spcPct val="150000"/>
              </a:lnSpc>
              <a:spcBef>
                <a:spcPts val="0"/>
              </a:spcBef>
              <a:spcAft>
                <a:spcPts val="600"/>
              </a:spcAft>
              <a:buFontTx/>
              <a:buBlip>
                <a:blip r:embed="rId2"/>
              </a:buBlip>
              <a:defRPr/>
            </a:pPr>
            <a:r>
              <a:rPr lang="es-ES" b="1" dirty="0"/>
              <a:t> En los anuncios que podrás consultar a través de tu acceso personalizado</a:t>
            </a:r>
          </a:p>
          <a:p>
            <a:pPr algn="just">
              <a:lnSpc>
                <a:spcPct val="150000"/>
              </a:lnSpc>
              <a:spcBef>
                <a:spcPts val="0"/>
              </a:spcBef>
              <a:spcAft>
                <a:spcPts val="600"/>
              </a:spcAft>
              <a:buFontTx/>
              <a:buBlip>
                <a:blip r:embed="rId2"/>
              </a:buBlip>
              <a:defRPr/>
            </a:pPr>
            <a:r>
              <a:rPr lang="es-ES" b="1" dirty="0"/>
              <a:t> En </a:t>
            </a:r>
            <a:r>
              <a:rPr lang="es-ES" b="1" dirty="0" smtClean="0"/>
              <a:t>el Servicio </a:t>
            </a:r>
            <a:r>
              <a:rPr lang="es-ES" b="1" dirty="0"/>
              <a:t>de Relaciones Internacionales</a:t>
            </a:r>
          </a:p>
          <a:p>
            <a:pPr lvl="1">
              <a:lnSpc>
                <a:spcPct val="150000"/>
              </a:lnSpc>
              <a:spcBef>
                <a:spcPts val="0"/>
              </a:spcBef>
              <a:spcAft>
                <a:spcPts val="600"/>
              </a:spcAft>
              <a:defRPr/>
            </a:pPr>
            <a:r>
              <a:rPr lang="es-ES" dirty="0"/>
              <a:t>Edificio de Rectorado, planta baja. Campus de Elche</a:t>
            </a:r>
          </a:p>
          <a:p>
            <a:pPr>
              <a:lnSpc>
                <a:spcPct val="150000"/>
              </a:lnSpc>
              <a:spcBef>
                <a:spcPts val="0"/>
              </a:spcBef>
              <a:spcAft>
                <a:spcPts val="600"/>
              </a:spcAft>
              <a:buFontTx/>
              <a:buBlip>
                <a:blip r:embed="rId2"/>
              </a:buBlip>
              <a:defRPr/>
            </a:pPr>
            <a:r>
              <a:rPr lang="es-ES" b="1" dirty="0"/>
              <a:t> Síguenos </a:t>
            </a:r>
            <a:r>
              <a:rPr lang="es-ES" b="1" dirty="0" smtClean="0"/>
              <a:t>en Twitter         </a:t>
            </a:r>
            <a:r>
              <a:rPr lang="es-ES" b="1" dirty="0" smtClean="0">
                <a:solidFill>
                  <a:schemeClr val="accent2">
                    <a:lumMod val="60000"/>
                    <a:lumOff val="40000"/>
                  </a:schemeClr>
                </a:solidFill>
              </a:rPr>
              <a:t>@</a:t>
            </a:r>
            <a:r>
              <a:rPr lang="es-ES" b="1" dirty="0" err="1" smtClean="0">
                <a:solidFill>
                  <a:schemeClr val="accent2">
                    <a:lumMod val="60000"/>
                    <a:lumOff val="40000"/>
                  </a:schemeClr>
                </a:solidFill>
              </a:rPr>
              <a:t>GlobalUMH</a:t>
            </a:r>
            <a:r>
              <a:rPr lang="es-ES" b="1" dirty="0" smtClean="0">
                <a:solidFill>
                  <a:schemeClr val="accent2">
                    <a:lumMod val="60000"/>
                    <a:lumOff val="40000"/>
                  </a:schemeClr>
                </a:solidFill>
              </a:rPr>
              <a:t> </a:t>
            </a:r>
            <a:r>
              <a:rPr lang="es-ES" b="1" dirty="0" smtClean="0"/>
              <a:t>y en </a:t>
            </a:r>
            <a:r>
              <a:rPr lang="es-ES" b="1" dirty="0"/>
              <a:t>Facebook </a:t>
            </a:r>
            <a:r>
              <a:rPr lang="es-ES" b="1" dirty="0" smtClean="0"/>
              <a:t>       </a:t>
            </a:r>
            <a:r>
              <a:rPr lang="es-ES" b="1" dirty="0" smtClean="0">
                <a:solidFill>
                  <a:schemeClr val="accent2">
                    <a:lumMod val="60000"/>
                    <a:lumOff val="40000"/>
                  </a:schemeClr>
                </a:solidFill>
              </a:rPr>
              <a:t>ORI UMH </a:t>
            </a:r>
            <a:r>
              <a:rPr lang="es-ES" b="1" dirty="0" smtClean="0">
                <a:hlinkClick r:id="rId4"/>
              </a:rPr>
              <a:t>https</a:t>
            </a:r>
            <a:r>
              <a:rPr lang="es-ES" b="1" dirty="0">
                <a:hlinkClick r:id="rId4"/>
              </a:rPr>
              <a:t>://www.facebook.com/pages/ORI-UMH/188723034499715</a:t>
            </a:r>
            <a:r>
              <a:rPr lang="es-ES" b="1" dirty="0"/>
              <a:t>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44208" y="4214028"/>
            <a:ext cx="302152" cy="302152"/>
          </a:xfrm>
          <a:prstGeom prst="rect">
            <a:avLst/>
          </a:prstGeom>
        </p:spPr>
      </p:pic>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1840" y="4221088"/>
            <a:ext cx="288032" cy="28803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a:xfrm>
            <a:off x="457200" y="765175"/>
            <a:ext cx="8229600" cy="652463"/>
          </a:xfrm>
        </p:spPr>
        <p:txBody>
          <a:bodyPr/>
          <a:lstStyle/>
          <a:p>
            <a:pPr eaLnBrk="1" hangingPunct="1"/>
            <a:r>
              <a:rPr lang="es-ES" altLang="es-ES" sz="3200" b="1" smtClean="0">
                <a:solidFill>
                  <a:srgbClr val="C00000"/>
                </a:solidFill>
              </a:rPr>
              <a:t>PROGRAMAS DE MOVILIDAD</a:t>
            </a:r>
          </a:p>
        </p:txBody>
      </p:sp>
      <p:sp>
        <p:nvSpPr>
          <p:cNvPr id="7" name="6 CuadroTexto"/>
          <p:cNvSpPr txBox="1"/>
          <p:nvPr/>
        </p:nvSpPr>
        <p:spPr>
          <a:xfrm>
            <a:off x="323528" y="1484784"/>
            <a:ext cx="8496944" cy="958596"/>
          </a:xfrm>
          <a:prstGeom prst="rect">
            <a:avLst/>
          </a:prstGeom>
          <a:ln w="63500" cap="rnd"/>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a:spAutoFit/>
          </a:bodyPr>
          <a:lstStyle/>
          <a:p>
            <a:pPr algn="ctr">
              <a:lnSpc>
                <a:spcPct val="150000"/>
              </a:lnSpc>
              <a:spcBef>
                <a:spcPts val="0"/>
              </a:spcBef>
              <a:spcAft>
                <a:spcPts val="600"/>
              </a:spcAft>
              <a:defRPr/>
            </a:pPr>
            <a:r>
              <a:rPr lang="es-ES" sz="2000" b="1" dirty="0"/>
              <a:t>Te permiten estudiar un cuatrimestre o un curso académico completo en otra universidad sin trasladar tu expediente</a:t>
            </a:r>
          </a:p>
        </p:txBody>
      </p:sp>
      <p:sp>
        <p:nvSpPr>
          <p:cNvPr id="8" name="7 CuadroTexto"/>
          <p:cNvSpPr txBox="1"/>
          <p:nvPr/>
        </p:nvSpPr>
        <p:spPr>
          <a:xfrm>
            <a:off x="317936" y="3212976"/>
            <a:ext cx="8496300" cy="588963"/>
          </a:xfrm>
          <a:prstGeom prst="rect">
            <a:avLst/>
          </a:prstGeom>
          <a:ln/>
        </p:spPr>
        <p:style>
          <a:lnRef idx="3">
            <a:schemeClr val="lt1"/>
          </a:lnRef>
          <a:fillRef idx="1">
            <a:schemeClr val="accent1"/>
          </a:fillRef>
          <a:effectRef idx="1">
            <a:schemeClr val="accent1"/>
          </a:effectRef>
          <a:fontRef idx="minor">
            <a:schemeClr val="lt1"/>
          </a:fontRef>
        </p:style>
        <p:txBody>
          <a:bodyPr>
            <a:spAutoFit/>
          </a:bodyPr>
          <a:lstStyle/>
          <a:p>
            <a:pPr algn="just">
              <a:lnSpc>
                <a:spcPct val="150000"/>
              </a:lnSpc>
              <a:spcBef>
                <a:spcPts val="0"/>
              </a:spcBef>
              <a:spcAft>
                <a:spcPts val="600"/>
              </a:spcAft>
              <a:defRPr/>
            </a:pPr>
            <a:r>
              <a:rPr lang="es-ES" sz="2400" dirty="0"/>
              <a:t>Movilidad NACIONAL: Programa </a:t>
            </a:r>
            <a:r>
              <a:rPr lang="es-ES" sz="2400" b="1" dirty="0"/>
              <a:t>SICUE</a:t>
            </a:r>
          </a:p>
        </p:txBody>
      </p:sp>
      <p:sp>
        <p:nvSpPr>
          <p:cNvPr id="9" name="8 CuadroTexto"/>
          <p:cNvSpPr txBox="1"/>
          <p:nvPr/>
        </p:nvSpPr>
        <p:spPr>
          <a:xfrm>
            <a:off x="323850" y="3990975"/>
            <a:ext cx="8496300" cy="2246313"/>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just">
              <a:spcBef>
                <a:spcPts val="0"/>
              </a:spcBef>
              <a:spcAft>
                <a:spcPts val="600"/>
              </a:spcAft>
              <a:defRPr/>
            </a:pPr>
            <a:r>
              <a:rPr lang="es-ES" sz="2400" dirty="0"/>
              <a:t>Movilidad INTERNACIONAL:</a:t>
            </a:r>
          </a:p>
          <a:p>
            <a:pPr lvl="2" algn="just">
              <a:spcBef>
                <a:spcPts val="0"/>
              </a:spcBef>
              <a:spcAft>
                <a:spcPts val="600"/>
              </a:spcAft>
              <a:defRPr/>
            </a:pPr>
            <a:r>
              <a:rPr lang="es-ES" sz="2400" dirty="0"/>
              <a:t>	Programa </a:t>
            </a:r>
            <a:r>
              <a:rPr lang="es-ES" sz="2400" b="1" dirty="0"/>
              <a:t>ERASMUS +</a:t>
            </a:r>
          </a:p>
          <a:p>
            <a:pPr lvl="2" algn="just">
              <a:spcBef>
                <a:spcPts val="0"/>
              </a:spcBef>
              <a:spcAft>
                <a:spcPts val="600"/>
              </a:spcAft>
              <a:defRPr/>
            </a:pPr>
            <a:r>
              <a:rPr lang="es-ES" sz="2400" dirty="0"/>
              <a:t>		- ESTUDIOS</a:t>
            </a:r>
          </a:p>
          <a:p>
            <a:pPr lvl="2" algn="just">
              <a:spcBef>
                <a:spcPts val="0"/>
              </a:spcBef>
              <a:spcAft>
                <a:spcPts val="600"/>
              </a:spcAft>
              <a:defRPr/>
            </a:pPr>
            <a:r>
              <a:rPr lang="es-ES" sz="2400" dirty="0"/>
              <a:t>		- PRÁCTICAS</a:t>
            </a:r>
          </a:p>
          <a:p>
            <a:pPr lvl="2" algn="just">
              <a:spcBef>
                <a:spcPts val="0"/>
              </a:spcBef>
              <a:spcAft>
                <a:spcPts val="600"/>
              </a:spcAft>
              <a:defRPr/>
            </a:pPr>
            <a:r>
              <a:rPr lang="es-ES" sz="2400" dirty="0"/>
              <a:t>	Programa </a:t>
            </a:r>
            <a:r>
              <a:rPr lang="es-ES" sz="2400" b="1" dirty="0"/>
              <a:t>DESTINO</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a:xfrm>
            <a:off x="457200" y="620713"/>
            <a:ext cx="8229600" cy="652462"/>
          </a:xfrm>
        </p:spPr>
        <p:txBody>
          <a:bodyPr/>
          <a:lstStyle/>
          <a:p>
            <a:pPr eaLnBrk="1" hangingPunct="1"/>
            <a:r>
              <a:rPr lang="es-ES" altLang="es-ES" sz="3200" b="1" smtClean="0">
                <a:solidFill>
                  <a:srgbClr val="C00000"/>
                </a:solidFill>
              </a:rPr>
              <a:t>INTERCAMBIO ¿Cómo funciona?</a:t>
            </a:r>
          </a:p>
        </p:txBody>
      </p:sp>
      <p:pic>
        <p:nvPicPr>
          <p:cNvPr id="6147"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3888" y="41275"/>
            <a:ext cx="852487"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 Box 5"/>
          <p:cNvSpPr txBox="1">
            <a:spLocks noChangeArrowheads="1"/>
          </p:cNvSpPr>
          <p:nvPr/>
        </p:nvSpPr>
        <p:spPr bwMode="auto">
          <a:xfrm>
            <a:off x="611188" y="260350"/>
            <a:ext cx="7488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50000"/>
              </a:spcBef>
              <a:buFontTx/>
              <a:buNone/>
            </a:pPr>
            <a:r>
              <a:rPr lang="es-ES" altLang="es-ES" sz="1800" b="1">
                <a:latin typeface="Arial" panose="020B0604020202020204" pitchFamily="34" charset="0"/>
              </a:rPr>
              <a:t>Programas de Movilidad – curso 2015/2016</a:t>
            </a:r>
          </a:p>
        </p:txBody>
      </p:sp>
      <p:sp>
        <p:nvSpPr>
          <p:cNvPr id="7" name="6 CuadroTexto"/>
          <p:cNvSpPr txBox="1"/>
          <p:nvPr/>
        </p:nvSpPr>
        <p:spPr>
          <a:xfrm>
            <a:off x="395536" y="1196752"/>
            <a:ext cx="8496944" cy="5492273"/>
          </a:xfrm>
          <a:prstGeom prst="rect">
            <a:avLst/>
          </a:prstGeom>
          <a:ln w="63500" cap="rnd"/>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2"/>
          </a:lnRef>
          <a:fillRef idx="1">
            <a:schemeClr val="lt1"/>
          </a:fillRef>
          <a:effectRef idx="0">
            <a:schemeClr val="accent2"/>
          </a:effectRef>
          <a:fontRef idx="minor">
            <a:schemeClr val="dk1"/>
          </a:fontRef>
        </p:style>
        <p:txBody>
          <a:bodyPr>
            <a:spAutoFit/>
          </a:bodyPr>
          <a:lstStyle/>
          <a:p>
            <a:pPr marL="342900" indent="-180000" algn="just">
              <a:lnSpc>
                <a:spcPct val="150000"/>
              </a:lnSpc>
              <a:spcBef>
                <a:spcPts val="0"/>
              </a:spcBef>
              <a:buClr>
                <a:srgbClr val="C00000"/>
              </a:buClr>
              <a:buFont typeface="Wingdings" panose="05000000000000000000" pitchFamily="2" charset="2"/>
              <a:buChar char="ü"/>
              <a:defRPr/>
            </a:pPr>
            <a:r>
              <a:rPr lang="es-ES" sz="2000" dirty="0"/>
              <a:t> Publicación Convocatoria</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Plazo de solicitud:  </a:t>
            </a:r>
          </a:p>
          <a:p>
            <a:pPr marL="800100" lvl="1" indent="-180000" algn="just">
              <a:lnSpc>
                <a:spcPct val="150000"/>
              </a:lnSpc>
              <a:spcBef>
                <a:spcPts val="0"/>
              </a:spcBef>
              <a:buClr>
                <a:srgbClr val="C00000"/>
              </a:buClr>
              <a:buFont typeface="Wingdings" panose="05000000000000000000" pitchFamily="2" charset="2"/>
              <a:buChar char="ü"/>
              <a:defRPr/>
            </a:pPr>
            <a:r>
              <a:rPr lang="es-ES" dirty="0"/>
              <a:t> A través del acceso identificado o por registro (según convocatorias)</a:t>
            </a:r>
          </a:p>
          <a:p>
            <a:pPr marL="800100" lvl="1" indent="-180000" algn="just">
              <a:lnSpc>
                <a:spcPct val="150000"/>
              </a:lnSpc>
              <a:spcBef>
                <a:spcPts val="0"/>
              </a:spcBef>
              <a:buClr>
                <a:srgbClr val="C00000"/>
              </a:buClr>
              <a:buFont typeface="Wingdings" panose="05000000000000000000" pitchFamily="2" charset="2"/>
              <a:buChar char="ü"/>
              <a:defRPr/>
            </a:pPr>
            <a:r>
              <a:rPr lang="es-ES" dirty="0"/>
              <a:t> Acreditación competencia lingüística</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Resolución provisional</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Plazo de alegaciones</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Resolución definitiva</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Aceptación de la plaza</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Tramitación de la plaza (firma del acuerdo académico, aceptación en destino)</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Realización movilidad</a:t>
            </a:r>
          </a:p>
          <a:p>
            <a:pPr marL="342900" indent="-180000" algn="just">
              <a:lnSpc>
                <a:spcPct val="150000"/>
              </a:lnSpc>
              <a:spcBef>
                <a:spcPts val="0"/>
              </a:spcBef>
              <a:buClr>
                <a:srgbClr val="C00000"/>
              </a:buClr>
              <a:buFont typeface="Wingdings" panose="05000000000000000000" pitchFamily="2" charset="2"/>
              <a:buChar char="ü"/>
              <a:defRPr/>
            </a:pPr>
            <a:r>
              <a:rPr lang="es-ES" sz="2000" dirty="0"/>
              <a:t> Reconocimiento académico</a:t>
            </a:r>
            <a:endParaRPr lang="es-ES" sz="2000" b="1" dirty="0"/>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a:xfrm>
            <a:off x="611560" y="836613"/>
            <a:ext cx="8229600" cy="652462"/>
          </a:xfrm>
        </p:spPr>
        <p:txBody>
          <a:bodyPr/>
          <a:lstStyle/>
          <a:p>
            <a:pPr eaLnBrk="1" hangingPunct="1"/>
            <a:r>
              <a:rPr lang="es-ES" altLang="es-ES" sz="3200" b="1" dirty="0" smtClean="0">
                <a:solidFill>
                  <a:srgbClr val="C00000"/>
                </a:solidFill>
              </a:rPr>
              <a:t>REQUISITOS GENERALES</a:t>
            </a:r>
          </a:p>
        </p:txBody>
      </p:sp>
      <p:sp>
        <p:nvSpPr>
          <p:cNvPr id="7" name="6 CuadroTexto"/>
          <p:cNvSpPr txBox="1"/>
          <p:nvPr/>
        </p:nvSpPr>
        <p:spPr>
          <a:xfrm>
            <a:off x="395536" y="1556792"/>
            <a:ext cx="8496944" cy="4865947"/>
          </a:xfrm>
          <a:prstGeom prst="rect">
            <a:avLst/>
          </a:prstGeom>
          <a:ln w="63500" cap="rnd">
            <a:noFill/>
          </a:ln>
          <a:effectLst/>
        </p:spPr>
        <p:style>
          <a:lnRef idx="2">
            <a:schemeClr val="accent2"/>
          </a:lnRef>
          <a:fillRef idx="1">
            <a:schemeClr val="lt1"/>
          </a:fillRef>
          <a:effectRef idx="0">
            <a:schemeClr val="accent2"/>
          </a:effectRef>
          <a:fontRef idx="minor">
            <a:schemeClr val="dk1"/>
          </a:fontRef>
        </p:style>
        <p:txBody>
          <a:bodyPr>
            <a:spAutoFit/>
          </a:bodyPr>
          <a:lstStyle/>
          <a:p>
            <a:pPr marL="342900" indent="-342900" algn="just">
              <a:lnSpc>
                <a:spcPct val="150000"/>
              </a:lnSpc>
              <a:spcBef>
                <a:spcPct val="20000"/>
              </a:spcBef>
              <a:buClr>
                <a:srgbClr val="C00000"/>
              </a:buClr>
              <a:buFont typeface="Wingdings" panose="05000000000000000000" pitchFamily="2" charset="2"/>
              <a:buChar char="ü"/>
              <a:defRPr/>
            </a:pPr>
            <a:r>
              <a:rPr lang="es-ES" sz="2200" dirty="0"/>
              <a:t> </a:t>
            </a:r>
            <a:r>
              <a:rPr lang="es-ES" sz="2200" dirty="0">
                <a:solidFill>
                  <a:schemeClr val="tx1"/>
                </a:solidFill>
                <a:latin typeface="Arial" charset="0"/>
              </a:rPr>
              <a:t>Estar </a:t>
            </a:r>
            <a:r>
              <a:rPr lang="es-ES" sz="2200" b="1" dirty="0">
                <a:solidFill>
                  <a:schemeClr val="tx1"/>
                </a:solidFill>
                <a:latin typeface="Arial" charset="0"/>
              </a:rPr>
              <a:t>matriculado</a:t>
            </a:r>
            <a:r>
              <a:rPr lang="es-ES" sz="2200" dirty="0">
                <a:solidFill>
                  <a:schemeClr val="tx1"/>
                </a:solidFill>
                <a:latin typeface="Arial" charset="0"/>
              </a:rPr>
              <a:t> en la UMH en el momento de la solicitud y durante el curso de disfrute de la movilidad.</a:t>
            </a:r>
          </a:p>
          <a:p>
            <a:pPr marL="342900" indent="-342900" algn="just">
              <a:lnSpc>
                <a:spcPct val="150000"/>
              </a:lnSpc>
              <a:spcBef>
                <a:spcPct val="20000"/>
              </a:spcBef>
              <a:buClr>
                <a:srgbClr val="C00000"/>
              </a:buClr>
              <a:buFont typeface="Wingdings" panose="05000000000000000000" pitchFamily="2" charset="2"/>
              <a:buChar char="ü"/>
              <a:defRPr/>
            </a:pPr>
            <a:r>
              <a:rPr lang="es-ES" sz="2200" dirty="0">
                <a:solidFill>
                  <a:schemeClr val="tx1"/>
                </a:solidFill>
                <a:latin typeface="Arial" charset="0"/>
              </a:rPr>
              <a:t> Cumplir con los </a:t>
            </a:r>
            <a:r>
              <a:rPr lang="es-ES" sz="2200" b="1" dirty="0">
                <a:solidFill>
                  <a:schemeClr val="tx1"/>
                </a:solidFill>
                <a:latin typeface="Arial" charset="0"/>
              </a:rPr>
              <a:t>requisitos </a:t>
            </a:r>
            <a:r>
              <a:rPr lang="es-ES" sz="2200" b="1" dirty="0">
                <a:solidFill>
                  <a:srgbClr val="FF0000"/>
                </a:solidFill>
                <a:latin typeface="Arial" charset="0"/>
              </a:rPr>
              <a:t>académicos</a:t>
            </a:r>
            <a:r>
              <a:rPr lang="es-ES" sz="2200" b="1" dirty="0">
                <a:solidFill>
                  <a:schemeClr val="tx1"/>
                </a:solidFill>
                <a:latin typeface="Arial" charset="0"/>
              </a:rPr>
              <a:t> </a:t>
            </a:r>
            <a:r>
              <a:rPr lang="es-ES" sz="2200" dirty="0">
                <a:solidFill>
                  <a:schemeClr val="tx1"/>
                </a:solidFill>
                <a:latin typeface="Arial" charset="0"/>
              </a:rPr>
              <a:t>y </a:t>
            </a:r>
            <a:r>
              <a:rPr lang="es-ES" sz="2200" b="1" dirty="0">
                <a:solidFill>
                  <a:srgbClr val="FF0000"/>
                </a:solidFill>
                <a:latin typeface="Arial" charset="0"/>
              </a:rPr>
              <a:t>lingüísticos</a:t>
            </a:r>
            <a:r>
              <a:rPr lang="es-ES" sz="2200" dirty="0">
                <a:solidFill>
                  <a:schemeClr val="tx1"/>
                </a:solidFill>
                <a:latin typeface="Arial" charset="0"/>
              </a:rPr>
              <a:t> establecidos en cada una de las convocatorias en el momento de solicitar  la participación en un programa de movilidad.</a:t>
            </a:r>
          </a:p>
          <a:p>
            <a:pPr marL="342900" indent="-342900" algn="just">
              <a:lnSpc>
                <a:spcPct val="150000"/>
              </a:lnSpc>
              <a:spcBef>
                <a:spcPct val="20000"/>
              </a:spcBef>
              <a:buClr>
                <a:srgbClr val="C00000"/>
              </a:buClr>
              <a:buFont typeface="Wingdings" panose="05000000000000000000" pitchFamily="2" charset="2"/>
              <a:buChar char="ü"/>
              <a:defRPr/>
            </a:pPr>
            <a:r>
              <a:rPr lang="es-ES" sz="2200" dirty="0">
                <a:solidFill>
                  <a:schemeClr val="tx1"/>
                </a:solidFill>
                <a:latin typeface="Arial" charset="0"/>
              </a:rPr>
              <a:t> </a:t>
            </a:r>
            <a:r>
              <a:rPr lang="es-ES" sz="2200" u="sng" dirty="0">
                <a:solidFill>
                  <a:schemeClr val="tx1"/>
                </a:solidFill>
                <a:latin typeface="Arial" charset="0"/>
              </a:rPr>
              <a:t>Exención de tasas académicas</a:t>
            </a:r>
            <a:r>
              <a:rPr lang="es-ES" sz="2200" dirty="0">
                <a:solidFill>
                  <a:schemeClr val="tx1"/>
                </a:solidFill>
                <a:latin typeface="Arial" charset="0"/>
              </a:rPr>
              <a:t> en la universidad de acogida.</a:t>
            </a:r>
          </a:p>
          <a:p>
            <a:pPr marL="342900" indent="-342900" algn="just">
              <a:lnSpc>
                <a:spcPct val="150000"/>
              </a:lnSpc>
              <a:spcBef>
                <a:spcPct val="20000"/>
              </a:spcBef>
              <a:buClr>
                <a:srgbClr val="C00000"/>
              </a:buClr>
              <a:buFont typeface="Wingdings" panose="05000000000000000000" pitchFamily="2" charset="2"/>
              <a:buChar char="ü"/>
              <a:defRPr/>
            </a:pPr>
            <a:r>
              <a:rPr lang="es-ES" sz="2200" dirty="0">
                <a:solidFill>
                  <a:schemeClr val="tx1"/>
                </a:solidFill>
                <a:latin typeface="Arial" charset="0"/>
              </a:rPr>
              <a:t> Puedes solicitar plaza en varios programas de movilidad pero finalmente sólo podrás disfrutar de una estancia de movilidad por curso académico.</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122488"/>
            <a:ext cx="8496300" cy="4154487"/>
          </a:xfrm>
          <a:prstGeom prst="rect">
            <a:avLst/>
          </a:prstGeom>
          <a:ln w="76200"/>
        </p:spPr>
        <p:style>
          <a:lnRef idx="2">
            <a:schemeClr val="accent1"/>
          </a:lnRef>
          <a:fillRef idx="1">
            <a:schemeClr val="lt1"/>
          </a:fillRef>
          <a:effectRef idx="0">
            <a:schemeClr val="accent1"/>
          </a:effectRef>
          <a:fontRef idx="minor">
            <a:schemeClr val="dk1"/>
          </a:fontRef>
        </p:style>
        <p:txBody>
          <a:bodyPr>
            <a:spAutoFit/>
          </a:bodyPr>
          <a:lstStyle/>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b="1" dirty="0">
                <a:solidFill>
                  <a:schemeClr val="tx1"/>
                </a:solidFill>
                <a:latin typeface="Arial" pitchFamily="34" charset="0"/>
                <a:cs typeface="Arial" pitchFamily="34" charset="0"/>
              </a:rPr>
              <a:t>Sistema de Intercambio entre Universidades Españolas</a:t>
            </a:r>
            <a:r>
              <a:rPr lang="es-ES" sz="2000" dirty="0">
                <a:solidFill>
                  <a:schemeClr val="tx1"/>
                </a:solidFill>
                <a:latin typeface="Arial" pitchFamily="34" charset="0"/>
                <a:cs typeface="Arial" pitchFamily="34" charset="0"/>
              </a:rPr>
              <a:t>.</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Destinada a estudiantes de </a:t>
            </a:r>
            <a:r>
              <a:rPr lang="es-ES" sz="2000" b="1" dirty="0">
                <a:solidFill>
                  <a:srgbClr val="C00000"/>
                </a:solidFill>
                <a:latin typeface="Arial" pitchFamily="34" charset="0"/>
                <a:cs typeface="Arial" pitchFamily="34" charset="0"/>
              </a:rPr>
              <a:t>Grado</a:t>
            </a:r>
            <a:r>
              <a:rPr lang="es-ES" sz="2000" dirty="0">
                <a:solidFill>
                  <a:schemeClr val="tx1"/>
                </a:solidFill>
                <a:latin typeface="Arial" pitchFamily="34" charset="0"/>
                <a:cs typeface="Arial" pitchFamily="34" charset="0"/>
              </a:rPr>
              <a:t>. </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dirty="0">
                <a:latin typeface="Arial" pitchFamily="34" charset="0"/>
                <a:cs typeface="Arial" pitchFamily="34" charset="0"/>
              </a:rPr>
              <a:t>Acuerdos bilaterales de Facultad/Escuela a Facultad/Escuela.</a:t>
            </a:r>
          </a:p>
          <a:p>
            <a:pPr algn="just">
              <a:lnSpc>
                <a:spcPct val="150000"/>
              </a:lnSpc>
              <a:spcBef>
                <a:spcPct val="20000"/>
              </a:spcBef>
              <a:buFontTx/>
              <a:buBlip>
                <a:blip r:embed="rId2"/>
              </a:buBlip>
              <a:defRPr/>
            </a:pPr>
            <a:r>
              <a:rPr lang="es-ES" sz="2000" dirty="0">
                <a:latin typeface="Arial" pitchFamily="34" charset="0"/>
                <a:cs typeface="Arial" pitchFamily="34" charset="0"/>
              </a:rPr>
              <a:t> Estancia de </a:t>
            </a:r>
            <a:r>
              <a:rPr lang="es-ES" sz="2000" u="sng" dirty="0">
                <a:latin typeface="Arial" pitchFamily="34" charset="0"/>
                <a:cs typeface="Arial" pitchFamily="34" charset="0"/>
              </a:rPr>
              <a:t>un cuatrimestre o curso académico completo</a:t>
            </a:r>
            <a:r>
              <a:rPr lang="es-ES" sz="2000" dirty="0">
                <a:latin typeface="Arial" pitchFamily="34" charset="0"/>
                <a:cs typeface="Arial" pitchFamily="34" charset="0"/>
              </a:rPr>
              <a:t> según acuerdo (5 o 9 meses).</a:t>
            </a:r>
          </a:p>
          <a:p>
            <a:pPr algn="just">
              <a:lnSpc>
                <a:spcPct val="150000"/>
              </a:lnSpc>
              <a:spcBef>
                <a:spcPct val="20000"/>
              </a:spcBef>
              <a:buFontTx/>
              <a:buBlip>
                <a:blip r:embed="rId2"/>
              </a:buBlip>
              <a:defRPr/>
            </a:pPr>
            <a:r>
              <a:rPr lang="es-ES" sz="2000" dirty="0">
                <a:latin typeface="Arial" pitchFamily="34" charset="0"/>
                <a:cs typeface="Arial" pitchFamily="34" charset="0"/>
              </a:rPr>
              <a:t> Plazas específicas para cada titulación.</a:t>
            </a:r>
          </a:p>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b="1" dirty="0">
                <a:latin typeface="Arial" pitchFamily="34" charset="0"/>
                <a:cs typeface="Arial" pitchFamily="34" charset="0"/>
              </a:rPr>
              <a:t>Convocatoria</a:t>
            </a:r>
            <a:r>
              <a:rPr lang="es-ES" sz="2000" dirty="0">
                <a:latin typeface="Arial" pitchFamily="34" charset="0"/>
                <a:cs typeface="Arial" pitchFamily="34" charset="0"/>
              </a:rPr>
              <a:t> </a:t>
            </a:r>
            <a:r>
              <a:rPr lang="es-ES" sz="2000" b="1" dirty="0">
                <a:solidFill>
                  <a:srgbClr val="FF0000"/>
                </a:solidFill>
                <a:latin typeface="Arial" pitchFamily="34" charset="0"/>
                <a:cs typeface="Arial" pitchFamily="34" charset="0"/>
              </a:rPr>
              <a:t>enero/febrero de </a:t>
            </a:r>
            <a:r>
              <a:rPr lang="es-ES" sz="2000" b="1" dirty="0" smtClean="0">
                <a:solidFill>
                  <a:srgbClr val="FF0000"/>
                </a:solidFill>
                <a:latin typeface="Arial" pitchFamily="34" charset="0"/>
                <a:cs typeface="Arial" pitchFamily="34" charset="0"/>
              </a:rPr>
              <a:t>2016</a:t>
            </a:r>
            <a:r>
              <a:rPr lang="es-ES" sz="2000" dirty="0" smtClean="0">
                <a:solidFill>
                  <a:srgbClr val="FF0000"/>
                </a:solidFill>
                <a:latin typeface="Arial" pitchFamily="34" charset="0"/>
                <a:cs typeface="Arial" pitchFamily="34" charset="0"/>
              </a:rPr>
              <a:t>.</a:t>
            </a:r>
            <a:endParaRPr lang="es-ES" sz="2000" dirty="0">
              <a:solidFill>
                <a:srgbClr val="FF0000"/>
              </a:solidFill>
              <a:latin typeface="Arial" pitchFamily="34" charset="0"/>
              <a:cs typeface="Arial" pitchFamily="34" charset="0"/>
            </a:endParaRPr>
          </a:p>
          <a:p>
            <a:pPr algn="just">
              <a:lnSpc>
                <a:spcPct val="150000"/>
              </a:lnSpc>
              <a:spcBef>
                <a:spcPct val="20000"/>
              </a:spcBef>
              <a:buFontTx/>
              <a:buBlip>
                <a:blip r:embed="rId2"/>
              </a:buBlip>
              <a:defRPr/>
            </a:pPr>
            <a:r>
              <a:rPr lang="es-ES" sz="2000" dirty="0">
                <a:latin typeface="Arial" pitchFamily="34" charset="0"/>
                <a:cs typeface="Arial" pitchFamily="34" charset="0"/>
              </a:rPr>
              <a:t> Solicitud ON LINE a través de tu acceso personalizado.</a:t>
            </a:r>
          </a:p>
        </p:txBody>
      </p:sp>
      <p:sp>
        <p:nvSpPr>
          <p:cNvPr id="8" name="7 CuadroTexto"/>
          <p:cNvSpPr txBox="1"/>
          <p:nvPr/>
        </p:nvSpPr>
        <p:spPr>
          <a:xfrm>
            <a:off x="323850" y="1008063"/>
            <a:ext cx="7272486" cy="923330"/>
          </a:xfrm>
          <a:prstGeom prst="rect">
            <a:avLst/>
          </a:prstGeom>
          <a:ln/>
        </p:spPr>
        <p:style>
          <a:lnRef idx="3">
            <a:schemeClr val="lt1"/>
          </a:lnRef>
          <a:fillRef idx="1">
            <a:schemeClr val="accent1"/>
          </a:fillRef>
          <a:effectRef idx="1">
            <a:schemeClr val="accent1"/>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SICUE</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1772816"/>
            <a:ext cx="8496300" cy="4632325"/>
          </a:xfrm>
          <a:prstGeom prst="rect">
            <a:avLst/>
          </a:prstGeom>
          <a:ln w="76200"/>
        </p:spPr>
        <p:style>
          <a:lnRef idx="2">
            <a:schemeClr val="accent1"/>
          </a:lnRef>
          <a:fillRef idx="1">
            <a:schemeClr val="lt1"/>
          </a:fillRef>
          <a:effectRef idx="0">
            <a:schemeClr val="accent1"/>
          </a:effectRef>
          <a:fontRef idx="minor">
            <a:schemeClr val="dk1"/>
          </a:fontRef>
        </p:style>
        <p:txBody>
          <a:bodyPr>
            <a:spAutoFit/>
          </a:bodyPr>
          <a:lstStyle/>
          <a:p>
            <a:pPr algn="just">
              <a:lnSpc>
                <a:spcPct val="150000"/>
              </a:lnSpc>
              <a:spcBef>
                <a:spcPts val="0"/>
              </a:spcBef>
              <a:spcAft>
                <a:spcPts val="0"/>
              </a:spcAft>
              <a:defRPr/>
            </a:pPr>
            <a:r>
              <a:rPr lang="es-ES" sz="2000" b="1" dirty="0">
                <a:solidFill>
                  <a:srgbClr val="C00000"/>
                </a:solidFill>
                <a:latin typeface="Arial" pitchFamily="34" charset="0"/>
                <a:cs typeface="Arial" pitchFamily="34" charset="0"/>
              </a:rPr>
              <a:t>Requisitos curso </a:t>
            </a:r>
            <a:r>
              <a:rPr lang="es-ES" sz="2000" b="1" dirty="0" smtClean="0">
                <a:solidFill>
                  <a:srgbClr val="C00000"/>
                </a:solidFill>
                <a:latin typeface="Arial" pitchFamily="34" charset="0"/>
                <a:cs typeface="Arial" pitchFamily="34" charset="0"/>
              </a:rPr>
              <a:t>2015/2016</a:t>
            </a:r>
            <a:endParaRPr lang="es-ES" sz="2000" b="1" dirty="0">
              <a:solidFill>
                <a:srgbClr val="C00000"/>
              </a:solidFill>
              <a:latin typeface="Arial" pitchFamily="34" charset="0"/>
              <a:cs typeface="Arial" pitchFamily="34" charset="0"/>
            </a:endParaRPr>
          </a:p>
          <a:p>
            <a:pPr algn="just">
              <a:lnSpc>
                <a:spcPct val="150000"/>
              </a:lnSpc>
              <a:spcBef>
                <a:spcPts val="0"/>
              </a:spcBef>
              <a:spcAft>
                <a:spcPts val="0"/>
              </a:spcAft>
              <a:buFontTx/>
              <a:buBlip>
                <a:blip r:embed="rId2"/>
              </a:buBlip>
              <a:defRPr/>
            </a:pPr>
            <a:r>
              <a:rPr lang="es-ES" sz="2000" dirty="0">
                <a:solidFill>
                  <a:schemeClr val="tx1"/>
                </a:solidFill>
                <a:latin typeface="Arial" charset="0"/>
              </a:rPr>
              <a:t> Superados 60 créditos y estar matriculado en 30 en el curso.</a:t>
            </a:r>
          </a:p>
          <a:p>
            <a:pPr lvl="1" algn="just">
              <a:lnSpc>
                <a:spcPct val="150000"/>
              </a:lnSpc>
              <a:spcBef>
                <a:spcPts val="0"/>
              </a:spcBef>
              <a:spcAft>
                <a:spcPts val="0"/>
              </a:spcAft>
              <a:buFontTx/>
              <a:buBlip>
                <a:blip r:embed="rId2"/>
              </a:buBlip>
              <a:defRPr/>
            </a:pPr>
            <a:r>
              <a:rPr lang="es-ES" sz="1600" dirty="0">
                <a:solidFill>
                  <a:schemeClr val="tx1"/>
                </a:solidFill>
                <a:latin typeface="Arial" charset="0"/>
              </a:rPr>
              <a:t> Estancias de 9 meses: cursar un mínimo de 45 créditos</a:t>
            </a:r>
          </a:p>
          <a:p>
            <a:pPr lvl="1" algn="just">
              <a:lnSpc>
                <a:spcPct val="150000"/>
              </a:lnSpc>
              <a:spcBef>
                <a:spcPts val="0"/>
              </a:spcBef>
              <a:spcAft>
                <a:spcPts val="0"/>
              </a:spcAft>
              <a:buFontTx/>
              <a:buBlip>
                <a:blip r:embed="rId2"/>
              </a:buBlip>
              <a:defRPr/>
            </a:pPr>
            <a:r>
              <a:rPr lang="es-ES" sz="1600" dirty="0">
                <a:solidFill>
                  <a:schemeClr val="tx1"/>
                </a:solidFill>
                <a:latin typeface="Arial" charset="0"/>
              </a:rPr>
              <a:t> Estancias de 5 meses: cursar un mínimo de 24 créditos</a:t>
            </a:r>
          </a:p>
          <a:p>
            <a:pPr algn="just">
              <a:lnSpc>
                <a:spcPct val="150000"/>
              </a:lnSpc>
              <a:spcBef>
                <a:spcPts val="0"/>
              </a:spcBef>
              <a:spcAft>
                <a:spcPts val="0"/>
              </a:spcAft>
              <a:buFontTx/>
              <a:buBlip>
                <a:blip r:embed="rId2"/>
              </a:buBlip>
              <a:defRPr/>
            </a:pPr>
            <a:r>
              <a:rPr lang="es-ES" sz="2000" dirty="0">
                <a:solidFill>
                  <a:schemeClr val="tx1"/>
                </a:solidFill>
                <a:latin typeface="Arial" charset="0"/>
              </a:rPr>
              <a:t> No </a:t>
            </a:r>
            <a:r>
              <a:rPr lang="es-ES" sz="2000">
                <a:solidFill>
                  <a:schemeClr val="tx1"/>
                </a:solidFill>
                <a:latin typeface="Arial" charset="0"/>
              </a:rPr>
              <a:t>haber </a:t>
            </a:r>
            <a:r>
              <a:rPr lang="es-ES" sz="2000" smtClean="0">
                <a:solidFill>
                  <a:schemeClr val="tx1"/>
                </a:solidFill>
                <a:latin typeface="Arial" charset="0"/>
              </a:rPr>
              <a:t>realizado </a:t>
            </a:r>
            <a:r>
              <a:rPr lang="es-ES" sz="2000" dirty="0">
                <a:solidFill>
                  <a:schemeClr val="tx1"/>
                </a:solidFill>
                <a:latin typeface="Arial" charset="0"/>
              </a:rPr>
              <a:t>otra estancia SICUE en la misma Universidad, ni más de una en cada curso académico</a:t>
            </a:r>
          </a:p>
          <a:p>
            <a:pPr algn="just">
              <a:spcBef>
                <a:spcPts val="0"/>
              </a:spcBef>
              <a:spcAft>
                <a:spcPts val="0"/>
              </a:spcAft>
              <a:defRPr/>
            </a:pPr>
            <a:endParaRPr lang="es-ES" sz="400" dirty="0">
              <a:solidFill>
                <a:schemeClr val="tx1"/>
              </a:solidFill>
              <a:latin typeface="Arial" charset="0"/>
            </a:endParaRPr>
          </a:p>
          <a:p>
            <a:pPr algn="just">
              <a:lnSpc>
                <a:spcPct val="150000"/>
              </a:lnSpc>
              <a:spcBef>
                <a:spcPts val="0"/>
              </a:spcBef>
              <a:spcAft>
                <a:spcPts val="0"/>
              </a:spcAft>
              <a:defRPr/>
            </a:pPr>
            <a:r>
              <a:rPr lang="es-ES" sz="2000" b="1" dirty="0">
                <a:solidFill>
                  <a:schemeClr val="tx1"/>
                </a:solidFill>
                <a:latin typeface="Arial" charset="0"/>
              </a:rPr>
              <a:t>En ningún caso el número de créditos a realizar durante la movilidad superará los 60 créditos.</a:t>
            </a:r>
          </a:p>
          <a:p>
            <a:pPr algn="just">
              <a:lnSpc>
                <a:spcPct val="150000"/>
              </a:lnSpc>
              <a:spcBef>
                <a:spcPts val="0"/>
              </a:spcBef>
              <a:spcAft>
                <a:spcPts val="0"/>
              </a:spcAft>
              <a:defRPr/>
            </a:pPr>
            <a:r>
              <a:rPr lang="es-ES" sz="2400" b="1" dirty="0">
                <a:solidFill>
                  <a:schemeClr val="accent6">
                    <a:lumMod val="75000"/>
                  </a:schemeClr>
                </a:solidFill>
                <a:latin typeface="Arial" pitchFamily="34" charset="0"/>
                <a:cs typeface="Arial" pitchFamily="34" charset="0"/>
              </a:rPr>
              <a:t>Financiación</a:t>
            </a:r>
            <a:r>
              <a:rPr lang="es-ES" sz="2400" dirty="0">
                <a:latin typeface="Arial" pitchFamily="34" charset="0"/>
                <a:cs typeface="Arial" pitchFamily="34" charset="0"/>
              </a:rPr>
              <a:t>: convocatoria </a:t>
            </a:r>
            <a:r>
              <a:rPr lang="es-ES" sz="2400" b="1" dirty="0">
                <a:latin typeface="Arial" pitchFamily="34" charset="0"/>
                <a:cs typeface="Arial" pitchFamily="34" charset="0"/>
              </a:rPr>
              <a:t>Beca SICUE/UMH</a:t>
            </a:r>
            <a:r>
              <a:rPr lang="es-ES" sz="2400" dirty="0">
                <a:solidFill>
                  <a:schemeClr val="tx1"/>
                </a:solidFill>
                <a:latin typeface="Arial" pitchFamily="34" charset="0"/>
                <a:cs typeface="Arial" pitchFamily="34" charset="0"/>
              </a:rPr>
              <a:t>. </a:t>
            </a:r>
            <a:r>
              <a:rPr lang="es-ES" dirty="0">
                <a:solidFill>
                  <a:schemeClr val="tx1"/>
                </a:solidFill>
                <a:latin typeface="Arial" pitchFamily="34" charset="0"/>
                <a:cs typeface="Arial" pitchFamily="34" charset="0"/>
              </a:rPr>
              <a:t>El importe de las ayudas ha sido de 100 euros mensuales hasta un máximo de 9 meses.</a:t>
            </a:r>
            <a:endParaRPr lang="es-ES" dirty="0">
              <a:latin typeface="Arial" pitchFamily="34" charset="0"/>
              <a:cs typeface="Arial" pitchFamily="34" charset="0"/>
            </a:endParaRPr>
          </a:p>
        </p:txBody>
      </p:sp>
      <p:sp>
        <p:nvSpPr>
          <p:cNvPr id="8" name="7 CuadroTexto"/>
          <p:cNvSpPr txBox="1"/>
          <p:nvPr/>
        </p:nvSpPr>
        <p:spPr>
          <a:xfrm>
            <a:off x="304217" y="620688"/>
            <a:ext cx="7344494" cy="923330"/>
          </a:xfrm>
          <a:prstGeom prst="rect">
            <a:avLst/>
          </a:prstGeom>
          <a:ln/>
        </p:spPr>
        <p:style>
          <a:lnRef idx="3">
            <a:schemeClr val="lt1"/>
          </a:lnRef>
          <a:fillRef idx="1">
            <a:schemeClr val="accent1"/>
          </a:fillRef>
          <a:effectRef idx="1">
            <a:schemeClr val="accent1"/>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SICUE</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93913"/>
            <a:ext cx="8496300" cy="4094162"/>
          </a:xfrm>
          <a:prstGeom prst="rect">
            <a:avLst/>
          </a:prstGeom>
          <a:ln w="76200"/>
        </p:spPr>
        <p:style>
          <a:lnRef idx="2">
            <a:schemeClr val="accent3"/>
          </a:lnRef>
          <a:fillRef idx="1">
            <a:schemeClr val="lt1"/>
          </a:fillRef>
          <a:effectRef idx="0">
            <a:schemeClr val="accent3"/>
          </a:effectRef>
          <a:fontRef idx="minor">
            <a:schemeClr val="dk1"/>
          </a:fontRef>
        </p:style>
        <p:txBody>
          <a:bodyPr>
            <a:spAutoFit/>
          </a:bodyPr>
          <a:lstStyle/>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Programa de movilidad propio de la UMH.</a:t>
            </a:r>
          </a:p>
          <a:p>
            <a:pPr algn="just">
              <a:lnSpc>
                <a:spcPct val="150000"/>
              </a:lnSpc>
              <a:spcBef>
                <a:spcPct val="20000"/>
              </a:spcBef>
              <a:buFontTx/>
              <a:buBlip>
                <a:blip r:embed="rId2"/>
              </a:buBlip>
              <a:defRPr/>
            </a:pPr>
            <a:r>
              <a:rPr lang="es-ES" sz="2000" b="1" dirty="0">
                <a:solidFill>
                  <a:schemeClr val="tx1"/>
                </a:solidFill>
                <a:latin typeface="Arial" pitchFamily="34" charset="0"/>
                <a:cs typeface="Arial" pitchFamily="34" charset="0"/>
              </a:rPr>
              <a:t> Destinos</a:t>
            </a:r>
            <a:r>
              <a:rPr lang="es-ES" sz="2000" dirty="0">
                <a:solidFill>
                  <a:schemeClr val="tx1"/>
                </a:solidFill>
                <a:latin typeface="Arial" pitchFamily="34" charset="0"/>
                <a:cs typeface="Arial" pitchFamily="34" charset="0"/>
              </a:rPr>
              <a:t>: Universidades socias fuera de la UE.</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Convenios bilaterales firmados entre la UMH y las universidades socias.</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El alumno deberá buscar si existe la titulación equivalente a los estudios realizados en la UMH.</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Destinada a estudiantes de: Grado (según convenios bilaterales).</a:t>
            </a:r>
          </a:p>
          <a:p>
            <a:pPr algn="just">
              <a:lnSpc>
                <a:spcPct val="150000"/>
              </a:lnSpc>
              <a:spcBef>
                <a:spcPct val="20000"/>
              </a:spcBef>
              <a:buFontTx/>
              <a:buBlip>
                <a:blip r:embed="rId2"/>
              </a:buBlip>
              <a:defRPr/>
            </a:pPr>
            <a:r>
              <a:rPr lang="es-ES" sz="2000" dirty="0">
                <a:latin typeface="Arial" pitchFamily="34" charset="0"/>
                <a:cs typeface="Arial" pitchFamily="34" charset="0"/>
              </a:rPr>
              <a:t> Solicitud presentada  por registro.</a:t>
            </a:r>
          </a:p>
        </p:txBody>
      </p:sp>
      <p:sp>
        <p:nvSpPr>
          <p:cNvPr id="8" name="7 CuadroTexto"/>
          <p:cNvSpPr txBox="1"/>
          <p:nvPr/>
        </p:nvSpPr>
        <p:spPr>
          <a:xfrm>
            <a:off x="323850" y="1008063"/>
            <a:ext cx="7272486" cy="923330"/>
          </a:xfrm>
          <a:prstGeom prst="rect">
            <a:avLst/>
          </a:prstGeom>
          <a:ln/>
        </p:spPr>
        <p:style>
          <a:lnRef idx="3">
            <a:schemeClr val="lt1"/>
          </a:lnRef>
          <a:fillRef idx="1">
            <a:schemeClr val="accent3"/>
          </a:fillRef>
          <a:effectRef idx="1">
            <a:schemeClr val="accent3"/>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DESTINO</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93913"/>
            <a:ext cx="8496300" cy="4554537"/>
          </a:xfrm>
          <a:prstGeom prst="rect">
            <a:avLst/>
          </a:prstGeom>
          <a:ln w="76200"/>
        </p:spPr>
        <p:style>
          <a:lnRef idx="2">
            <a:schemeClr val="accent3"/>
          </a:lnRef>
          <a:fillRef idx="1">
            <a:schemeClr val="lt1"/>
          </a:fillRef>
          <a:effectRef idx="0">
            <a:schemeClr val="accent3"/>
          </a:effectRef>
          <a:fontRef idx="minor">
            <a:schemeClr val="dk1"/>
          </a:fontRef>
        </p:style>
        <p:txBody>
          <a:bodyPr>
            <a:spAutoFit/>
          </a:bodyPr>
          <a:lstStyle/>
          <a:p>
            <a:pPr algn="just">
              <a:lnSpc>
                <a:spcPct val="150000"/>
              </a:lnSpc>
              <a:spcBef>
                <a:spcPct val="20000"/>
              </a:spcBef>
              <a:buFontTx/>
              <a:buBlip>
                <a:blip r:embed="rId2"/>
              </a:buBlip>
              <a:defRPr/>
            </a:pPr>
            <a:r>
              <a:rPr lang="es-ES" sz="2000" dirty="0">
                <a:latin typeface="Arial" pitchFamily="34" charset="0"/>
                <a:cs typeface="Arial" pitchFamily="34" charset="0"/>
              </a:rPr>
              <a:t> Estancia de </a:t>
            </a:r>
            <a:r>
              <a:rPr lang="es-ES" sz="2000" u="sng" dirty="0">
                <a:latin typeface="Arial" pitchFamily="34" charset="0"/>
                <a:cs typeface="Arial" pitchFamily="34" charset="0"/>
              </a:rPr>
              <a:t>un cuatrimestre o curso académico completo</a:t>
            </a:r>
            <a:r>
              <a:rPr lang="es-ES" sz="2000" dirty="0">
                <a:latin typeface="Arial" pitchFamily="34" charset="0"/>
                <a:cs typeface="Arial" pitchFamily="34" charset="0"/>
              </a:rPr>
              <a:t> según acuerdo. </a:t>
            </a:r>
          </a:p>
          <a:p>
            <a:pPr algn="just">
              <a:lnSpc>
                <a:spcPct val="150000"/>
              </a:lnSpc>
              <a:spcBef>
                <a:spcPct val="20000"/>
              </a:spcBef>
              <a:buFontTx/>
              <a:buBlip>
                <a:blip r:embed="rId2"/>
              </a:buBlip>
              <a:defRPr/>
            </a:pPr>
            <a:r>
              <a:rPr lang="es-ES" sz="2000" dirty="0">
                <a:latin typeface="Arial" pitchFamily="34" charset="0"/>
                <a:cs typeface="Arial" pitchFamily="34" charset="0"/>
              </a:rPr>
              <a:t> Convocatoria: febrero/marzo </a:t>
            </a:r>
            <a:r>
              <a:rPr lang="es-ES" sz="2000" dirty="0" smtClean="0">
                <a:latin typeface="Arial" pitchFamily="34" charset="0"/>
                <a:cs typeface="Arial" pitchFamily="34" charset="0"/>
              </a:rPr>
              <a:t>2016.</a:t>
            </a:r>
            <a:endParaRPr lang="es-ES" sz="2000" dirty="0">
              <a:latin typeface="Arial" pitchFamily="34" charset="0"/>
              <a:cs typeface="Arial" pitchFamily="34" charset="0"/>
            </a:endParaRPr>
          </a:p>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dirty="0">
                <a:solidFill>
                  <a:schemeClr val="tx1"/>
                </a:solidFill>
                <a:latin typeface="Arial" charset="0"/>
              </a:rPr>
              <a:t>Estancias de curso completo: cursar un mínimo de 45 créditos.</a:t>
            </a:r>
          </a:p>
          <a:p>
            <a:pPr algn="just">
              <a:lnSpc>
                <a:spcPct val="150000"/>
              </a:lnSpc>
              <a:spcBef>
                <a:spcPct val="20000"/>
              </a:spcBef>
              <a:buFontTx/>
              <a:buBlip>
                <a:blip r:embed="rId2"/>
              </a:buBlip>
              <a:defRPr/>
            </a:pPr>
            <a:r>
              <a:rPr lang="es-ES" sz="2000" dirty="0">
                <a:solidFill>
                  <a:schemeClr val="tx1"/>
                </a:solidFill>
                <a:latin typeface="Arial" charset="0"/>
              </a:rPr>
              <a:t> Estancias de un cuatrimestre: cursar un mínimo de 24 créditos.</a:t>
            </a:r>
          </a:p>
          <a:p>
            <a:pPr algn="just">
              <a:lnSpc>
                <a:spcPct val="150000"/>
              </a:lnSpc>
              <a:spcBef>
                <a:spcPct val="20000"/>
              </a:spcBef>
              <a:buFontTx/>
              <a:buBlip>
                <a:blip r:embed="rId2"/>
              </a:buBlip>
              <a:defRPr/>
            </a:pPr>
            <a:r>
              <a:rPr lang="es-ES" sz="2000" dirty="0">
                <a:solidFill>
                  <a:schemeClr val="tx1"/>
                </a:solidFill>
                <a:latin typeface="Arial" charset="0"/>
              </a:rPr>
              <a:t> Superar al menos el 50% de los créditos cursados durante la estancia.</a:t>
            </a:r>
            <a:endParaRPr lang="es-ES" sz="2000" dirty="0">
              <a:latin typeface="Arial" pitchFamily="34" charset="0"/>
              <a:cs typeface="Arial" pitchFamily="34" charset="0"/>
            </a:endParaRP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b="1" dirty="0">
                <a:solidFill>
                  <a:schemeClr val="accent6">
                    <a:lumMod val="75000"/>
                  </a:schemeClr>
                </a:solidFill>
                <a:latin typeface="Arial" pitchFamily="34" charset="0"/>
                <a:cs typeface="Arial" pitchFamily="34" charset="0"/>
              </a:rPr>
              <a:t>Financiación</a:t>
            </a:r>
            <a:r>
              <a:rPr lang="es-ES" sz="2000" dirty="0">
                <a:latin typeface="Arial" pitchFamily="34" charset="0"/>
                <a:cs typeface="Arial" pitchFamily="34" charset="0"/>
              </a:rPr>
              <a:t>: según convocatoria de </a:t>
            </a:r>
            <a:r>
              <a:rPr lang="es-ES" sz="2000" b="1" dirty="0">
                <a:latin typeface="Arial" pitchFamily="34" charset="0"/>
                <a:cs typeface="Arial" pitchFamily="34" charset="0"/>
              </a:rPr>
              <a:t>ayudas a la movilidad del programa DESTINO (financiadas por el Banco SANTANDER y Destino UMH).</a:t>
            </a:r>
            <a:endParaRPr lang="es-ES" sz="2000" dirty="0">
              <a:solidFill>
                <a:schemeClr val="tx1"/>
              </a:solidFill>
              <a:latin typeface="Arial" charset="0"/>
            </a:endParaRPr>
          </a:p>
        </p:txBody>
      </p:sp>
      <p:sp>
        <p:nvSpPr>
          <p:cNvPr id="8" name="7 CuadroTexto"/>
          <p:cNvSpPr txBox="1"/>
          <p:nvPr/>
        </p:nvSpPr>
        <p:spPr>
          <a:xfrm>
            <a:off x="323850" y="1008063"/>
            <a:ext cx="7200478" cy="923330"/>
          </a:xfrm>
          <a:prstGeom prst="rect">
            <a:avLst/>
          </a:prstGeom>
          <a:ln/>
        </p:spPr>
        <p:style>
          <a:lnRef idx="3">
            <a:schemeClr val="lt1"/>
          </a:lnRef>
          <a:fillRef idx="1">
            <a:schemeClr val="accent3"/>
          </a:fillRef>
          <a:effectRef idx="1">
            <a:schemeClr val="accent3"/>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DESTINO</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57400"/>
            <a:ext cx="8496300" cy="3308350"/>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buFont typeface="Arial" charset="0"/>
              <a:buNone/>
              <a:defRPr/>
            </a:pPr>
            <a:r>
              <a:rPr lang="es-ES" sz="2000" b="1" dirty="0"/>
              <a:t>DURACIÓN </a:t>
            </a:r>
            <a:endParaRPr lang="es-ES" sz="2000" dirty="0"/>
          </a:p>
          <a:p>
            <a:pPr lvl="1" algn="just">
              <a:buFont typeface="Wingdings" panose="05000000000000000000" pitchFamily="2" charset="2"/>
              <a:buChar char="ü"/>
              <a:defRPr/>
            </a:pPr>
            <a:r>
              <a:rPr lang="es-ES" sz="1900" dirty="0"/>
              <a:t> Estudios: de 3 a 12 meses </a:t>
            </a:r>
          </a:p>
          <a:p>
            <a:pPr lvl="1" algn="just">
              <a:buFont typeface="Wingdings" panose="05000000000000000000" pitchFamily="2" charset="2"/>
              <a:buChar char="ü"/>
              <a:defRPr/>
            </a:pPr>
            <a:r>
              <a:rPr lang="es-ES" sz="1900" dirty="0"/>
              <a:t> Prácticas: de  2 a 12 meses </a:t>
            </a:r>
          </a:p>
          <a:p>
            <a:pPr algn="just">
              <a:buFont typeface="Arial" charset="0"/>
              <a:buNone/>
              <a:defRPr/>
            </a:pPr>
            <a:endParaRPr lang="es-ES" sz="1100" b="1" dirty="0"/>
          </a:p>
          <a:p>
            <a:pPr algn="just">
              <a:buFont typeface="Arial" charset="0"/>
              <a:buNone/>
              <a:defRPr/>
            </a:pPr>
            <a:r>
              <a:rPr lang="es-ES" sz="2000" b="1" dirty="0"/>
              <a:t>NÚMERO DE BECAS </a:t>
            </a:r>
            <a:endParaRPr lang="es-ES" sz="2000" dirty="0"/>
          </a:p>
          <a:p>
            <a:pPr lvl="1" algn="just">
              <a:buFont typeface="Wingdings" panose="05000000000000000000" pitchFamily="2" charset="2"/>
              <a:buChar char="ü"/>
              <a:defRPr/>
            </a:pPr>
            <a:r>
              <a:rPr lang="es-ES" sz="1900" dirty="0"/>
              <a:t> Cada estudiante podrá disfrutar de varias becas Erasmus hasta un máximo de </a:t>
            </a:r>
            <a:r>
              <a:rPr lang="es-ES" sz="1900" b="1" dirty="0"/>
              <a:t>12 meses* por ciclo de estudios</a:t>
            </a:r>
            <a:endParaRPr lang="es-ES" sz="1900" dirty="0"/>
          </a:p>
          <a:p>
            <a:pPr algn="just">
              <a:buFont typeface="Arial" charset="0"/>
              <a:buNone/>
              <a:defRPr/>
            </a:pPr>
            <a:endParaRPr lang="es-ES" sz="800" dirty="0"/>
          </a:p>
          <a:p>
            <a:pPr algn="just">
              <a:buFont typeface="Arial" charset="0"/>
              <a:buNone/>
              <a:defRPr/>
            </a:pPr>
            <a:endParaRPr lang="es-ES" sz="1400" dirty="0"/>
          </a:p>
          <a:p>
            <a:pPr algn="just">
              <a:defRPr/>
            </a:pPr>
            <a:r>
              <a:rPr lang="es-ES" sz="2000" dirty="0"/>
              <a:t>* Excepto estudios de Grado en Farmacia y Medicina, cuya duración total será de 24 meses.</a:t>
            </a:r>
          </a:p>
          <a:p>
            <a:pPr algn="just">
              <a:defRPr/>
            </a:pPr>
            <a:endParaRPr lang="es-ES" sz="2000" dirty="0"/>
          </a:p>
        </p:txBody>
      </p:sp>
      <p:sp>
        <p:nvSpPr>
          <p:cNvPr id="8" name="7 CuadroTexto"/>
          <p:cNvSpPr txBox="1"/>
          <p:nvPr/>
        </p:nvSpPr>
        <p:spPr>
          <a:xfrm>
            <a:off x="323850" y="1008063"/>
            <a:ext cx="7200478" cy="923925"/>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103438"/>
            <a:ext cx="8496300" cy="4494212"/>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b="1" dirty="0">
                <a:solidFill>
                  <a:schemeClr val="tx1"/>
                </a:solidFill>
                <a:latin typeface="Arial" pitchFamily="34" charset="0"/>
                <a:cs typeface="Arial" pitchFamily="34" charset="0"/>
              </a:rPr>
              <a:t>Destinos</a:t>
            </a:r>
            <a:r>
              <a:rPr lang="es-ES" sz="2000" dirty="0">
                <a:solidFill>
                  <a:schemeClr val="tx1"/>
                </a:solidFill>
                <a:latin typeface="Arial" pitchFamily="34" charset="0"/>
                <a:cs typeface="Arial" pitchFamily="34" charset="0"/>
              </a:rPr>
              <a:t>: Universidades e Instituciones de Enseñanza Superior de los 27 países de la UE + Islandia, Suiza, Liechtenstein, Noruega, Turquía y Croacia.</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Convenios bilaterales de Facultad/Escuela a Facultad/Escuela.</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Plazas específicas para una titulación y para unos cursos determinados.</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Destinada a estudiantes de: Grado, Ingenierías, Master y Doctorado (según convenios bilaterales y listado de plazas de la convocatoria).</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dirty="0">
                <a:latin typeface="Arial" pitchFamily="34" charset="0"/>
                <a:cs typeface="Arial" pitchFamily="34" charset="0"/>
              </a:rPr>
              <a:t>Estancia de </a:t>
            </a:r>
            <a:r>
              <a:rPr lang="es-ES" sz="2000" u="sng" dirty="0">
                <a:latin typeface="Arial" pitchFamily="34" charset="0"/>
                <a:cs typeface="Arial" pitchFamily="34" charset="0"/>
              </a:rPr>
              <a:t>3 meses a curso académico completo</a:t>
            </a:r>
            <a:r>
              <a:rPr lang="es-ES" sz="2000" dirty="0">
                <a:latin typeface="Arial" pitchFamily="34" charset="0"/>
                <a:cs typeface="Arial" pitchFamily="34" charset="0"/>
              </a:rPr>
              <a:t> según acuerdo. </a:t>
            </a:r>
          </a:p>
        </p:txBody>
      </p:sp>
      <p:sp>
        <p:nvSpPr>
          <p:cNvPr id="8" name="7 CuadroTexto"/>
          <p:cNvSpPr txBox="1"/>
          <p:nvPr/>
        </p:nvSpPr>
        <p:spPr>
          <a:xfrm>
            <a:off x="323850" y="1008063"/>
            <a:ext cx="7344494" cy="739690"/>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200" b="1" dirty="0"/>
              <a:t>PROGRAMA ERASMUS + (ESTUDIOS)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114550"/>
            <a:ext cx="8496300" cy="4346575"/>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b="1" dirty="0">
                <a:solidFill>
                  <a:schemeClr val="tx1"/>
                </a:solidFill>
                <a:latin typeface="Arial" pitchFamily="34" charset="0"/>
                <a:cs typeface="Arial" pitchFamily="34" charset="0"/>
              </a:rPr>
              <a:t>Convocatoria: </a:t>
            </a:r>
            <a:r>
              <a:rPr lang="es-ES" sz="2000" b="1" dirty="0" smtClean="0">
                <a:solidFill>
                  <a:schemeClr val="accent2">
                    <a:lumMod val="40000"/>
                    <a:lumOff val="60000"/>
                  </a:schemeClr>
                </a:solidFill>
                <a:latin typeface="Arial" pitchFamily="34" charset="0"/>
                <a:cs typeface="Arial" pitchFamily="34" charset="0"/>
              </a:rPr>
              <a:t>Primera semana </a:t>
            </a:r>
            <a:r>
              <a:rPr lang="es-ES" sz="2000" b="1" dirty="0">
                <a:solidFill>
                  <a:schemeClr val="accent2">
                    <a:lumMod val="40000"/>
                    <a:lumOff val="60000"/>
                  </a:schemeClr>
                </a:solidFill>
                <a:latin typeface="Arial" pitchFamily="34" charset="0"/>
                <a:cs typeface="Arial" pitchFamily="34" charset="0"/>
              </a:rPr>
              <a:t>de noviembre de </a:t>
            </a:r>
            <a:r>
              <a:rPr lang="es-ES" sz="2000" b="1" dirty="0" smtClean="0">
                <a:solidFill>
                  <a:schemeClr val="accent2">
                    <a:lumMod val="40000"/>
                    <a:lumOff val="60000"/>
                  </a:schemeClr>
                </a:solidFill>
                <a:latin typeface="Arial" pitchFamily="34" charset="0"/>
                <a:cs typeface="Arial" pitchFamily="34" charset="0"/>
              </a:rPr>
              <a:t>2015</a:t>
            </a:r>
            <a:r>
              <a:rPr lang="es-ES" sz="2000" dirty="0" smtClean="0">
                <a:latin typeface="Arial" pitchFamily="34" charset="0"/>
                <a:cs typeface="Arial" pitchFamily="34" charset="0"/>
              </a:rPr>
              <a:t>.</a:t>
            </a:r>
            <a:endParaRPr lang="es-ES" sz="2000" dirty="0">
              <a:latin typeface="Arial" pitchFamily="34" charset="0"/>
              <a:cs typeface="Arial" pitchFamily="34" charset="0"/>
            </a:endParaRPr>
          </a:p>
          <a:p>
            <a:pPr algn="just">
              <a:lnSpc>
                <a:spcPct val="150000"/>
              </a:lnSpc>
              <a:spcBef>
                <a:spcPct val="20000"/>
              </a:spcBef>
              <a:buFontTx/>
              <a:buBlip>
                <a:blip r:embed="rId2"/>
              </a:buBlip>
              <a:defRPr/>
            </a:pPr>
            <a:r>
              <a:rPr lang="es-ES" sz="2000" dirty="0">
                <a:latin typeface="Arial" pitchFamily="34" charset="0"/>
                <a:cs typeface="Arial" pitchFamily="34" charset="0"/>
              </a:rPr>
              <a:t> Solicitud ON LINE a través de tu acceso personalizado.</a:t>
            </a:r>
          </a:p>
          <a:p>
            <a:pPr algn="just">
              <a:lnSpc>
                <a:spcPct val="150000"/>
              </a:lnSpc>
              <a:spcBef>
                <a:spcPct val="20000"/>
              </a:spcBef>
              <a:buFontTx/>
              <a:buBlip>
                <a:blip r:embed="rId2"/>
              </a:buBlip>
              <a:defRPr/>
            </a:pPr>
            <a:r>
              <a:rPr lang="es-ES" sz="2000" dirty="0">
                <a:latin typeface="Arial" pitchFamily="34" charset="0"/>
                <a:cs typeface="Arial" pitchFamily="34" charset="0"/>
              </a:rPr>
              <a:t> Requisitos académicos específicos: </a:t>
            </a:r>
            <a:r>
              <a:rPr lang="es-ES" sz="2000" b="1" dirty="0">
                <a:latin typeface="Arial" pitchFamily="34" charset="0"/>
                <a:cs typeface="Arial" pitchFamily="34" charset="0"/>
              </a:rPr>
              <a:t>tendrán p</a:t>
            </a:r>
            <a:r>
              <a:rPr lang="es-ES" sz="2000" b="1" dirty="0">
                <a:solidFill>
                  <a:schemeClr val="tx1"/>
                </a:solidFill>
                <a:latin typeface="Arial" charset="0"/>
              </a:rPr>
              <a:t>referencia aquellos </a:t>
            </a:r>
            <a:r>
              <a:rPr lang="es-ES" sz="2000" b="1" dirty="0" smtClean="0">
                <a:solidFill>
                  <a:schemeClr val="tx1"/>
                </a:solidFill>
                <a:latin typeface="Arial" charset="0"/>
              </a:rPr>
              <a:t>estudiantes </a:t>
            </a:r>
            <a:r>
              <a:rPr lang="es-ES" sz="2000" b="1" dirty="0">
                <a:solidFill>
                  <a:schemeClr val="tx1"/>
                </a:solidFill>
                <a:latin typeface="Arial" charset="0"/>
              </a:rPr>
              <a:t>que han superado el 75% de los créditos de 1</a:t>
            </a:r>
            <a:r>
              <a:rPr lang="es-ES" sz="2000" b="1" u="sng" baseline="30000" dirty="0">
                <a:solidFill>
                  <a:schemeClr val="tx1"/>
                </a:solidFill>
                <a:latin typeface="Arial" charset="0"/>
              </a:rPr>
              <a:t>er</a:t>
            </a:r>
            <a:r>
              <a:rPr lang="es-ES" sz="2000" b="1" dirty="0">
                <a:solidFill>
                  <a:schemeClr val="tx1"/>
                </a:solidFill>
                <a:latin typeface="Arial" charset="0"/>
              </a:rPr>
              <a:t> curso a fecha “septiembre </a:t>
            </a:r>
            <a:r>
              <a:rPr lang="es-ES" sz="2000" b="1" dirty="0" smtClean="0">
                <a:solidFill>
                  <a:schemeClr val="tx1"/>
                </a:solidFill>
                <a:latin typeface="Arial" charset="0"/>
              </a:rPr>
              <a:t>2015” </a:t>
            </a:r>
            <a:r>
              <a:rPr lang="es-ES" sz="2000" b="1" dirty="0">
                <a:solidFill>
                  <a:schemeClr val="tx1"/>
                </a:solidFill>
                <a:latin typeface="Arial" charset="0"/>
              </a:rPr>
              <a:t>y cumplan los requisitos lingüísticos en el momento de hacer la solicitud.</a:t>
            </a:r>
            <a:endParaRPr lang="es-ES" sz="2000" dirty="0">
              <a:solidFill>
                <a:schemeClr val="tx1"/>
              </a:solidFill>
              <a:latin typeface="Arial" charset="0"/>
            </a:endParaRPr>
          </a:p>
          <a:p>
            <a:pPr lvl="1" algn="just">
              <a:lnSpc>
                <a:spcPct val="150000"/>
              </a:lnSpc>
              <a:spcBef>
                <a:spcPct val="20000"/>
              </a:spcBef>
              <a:buFontTx/>
              <a:buBlip>
                <a:blip r:embed="rId2"/>
              </a:buBlip>
              <a:defRPr/>
            </a:pPr>
            <a:r>
              <a:rPr lang="es-ES" sz="1600" dirty="0">
                <a:solidFill>
                  <a:schemeClr val="tx1"/>
                </a:solidFill>
                <a:latin typeface="Arial" charset="0"/>
              </a:rPr>
              <a:t> Estancias de curso completo: cursar un mínimo de 45 créditos.</a:t>
            </a:r>
          </a:p>
          <a:p>
            <a:pPr lvl="1" algn="just">
              <a:lnSpc>
                <a:spcPct val="150000"/>
              </a:lnSpc>
              <a:spcBef>
                <a:spcPct val="20000"/>
              </a:spcBef>
              <a:buFontTx/>
              <a:buBlip>
                <a:blip r:embed="rId2"/>
              </a:buBlip>
              <a:defRPr/>
            </a:pPr>
            <a:r>
              <a:rPr lang="es-ES" sz="1600" dirty="0">
                <a:solidFill>
                  <a:schemeClr val="tx1"/>
                </a:solidFill>
                <a:latin typeface="Arial" charset="0"/>
              </a:rPr>
              <a:t> Estancias de un cuatrimestre: cursar un mínimo de 24 créditos.</a:t>
            </a:r>
          </a:p>
          <a:p>
            <a:pPr algn="just">
              <a:lnSpc>
                <a:spcPct val="150000"/>
              </a:lnSpc>
              <a:spcBef>
                <a:spcPct val="20000"/>
              </a:spcBef>
              <a:buFontTx/>
              <a:buBlip>
                <a:blip r:embed="rId2"/>
              </a:buBlip>
              <a:defRPr/>
            </a:pPr>
            <a:r>
              <a:rPr lang="es-ES" sz="2000" dirty="0">
                <a:solidFill>
                  <a:schemeClr val="tx1"/>
                </a:solidFill>
                <a:latin typeface="Arial" charset="0"/>
              </a:rPr>
              <a:t> Superar al menos el 50% de los créditos cursados durante la estancia.</a:t>
            </a:r>
          </a:p>
        </p:txBody>
      </p:sp>
      <p:sp>
        <p:nvSpPr>
          <p:cNvPr id="8" name="7 CuadroTexto"/>
          <p:cNvSpPr txBox="1"/>
          <p:nvPr/>
        </p:nvSpPr>
        <p:spPr>
          <a:xfrm>
            <a:off x="323850" y="1008063"/>
            <a:ext cx="7272486" cy="739690"/>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200" b="1" dirty="0"/>
              <a:t>PROGRAMA ERASMUS + (ESTUDIOS)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201863"/>
            <a:ext cx="8496300" cy="4370387"/>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buFontTx/>
              <a:buBlip>
                <a:blip r:embed="rId2"/>
              </a:buBlip>
              <a:defRPr/>
            </a:pPr>
            <a:r>
              <a:rPr lang="es-ES" sz="2000" dirty="0">
                <a:latin typeface="Arial" pitchFamily="34" charset="0"/>
                <a:cs typeface="Arial" pitchFamily="34" charset="0"/>
              </a:rPr>
              <a:t> Comprobar requisitos </a:t>
            </a:r>
            <a:r>
              <a:rPr lang="es-ES" sz="2000" b="1" dirty="0">
                <a:solidFill>
                  <a:schemeClr val="tx1"/>
                </a:solidFill>
                <a:latin typeface="Arial" pitchFamily="34" charset="0"/>
                <a:cs typeface="Arial" pitchFamily="34" charset="0"/>
              </a:rPr>
              <a:t>generales</a:t>
            </a:r>
            <a:r>
              <a:rPr lang="es-ES" sz="2000" dirty="0">
                <a:latin typeface="Arial" pitchFamily="34" charset="0"/>
                <a:cs typeface="Arial" pitchFamily="34" charset="0"/>
              </a:rPr>
              <a:t> y </a:t>
            </a:r>
            <a:r>
              <a:rPr lang="es-ES" sz="2000" b="1" dirty="0">
                <a:latin typeface="Arial" pitchFamily="34" charset="0"/>
                <a:cs typeface="Arial" pitchFamily="34" charset="0"/>
              </a:rPr>
              <a:t>específicos</a:t>
            </a:r>
            <a:r>
              <a:rPr lang="es-ES" sz="2000" dirty="0">
                <a:latin typeface="Arial" pitchFamily="34" charset="0"/>
                <a:cs typeface="Arial" pitchFamily="34" charset="0"/>
              </a:rPr>
              <a:t> en el listado de plazas de la convocatoria del curso </a:t>
            </a:r>
            <a:r>
              <a:rPr lang="es-ES" sz="2000" dirty="0" smtClean="0">
                <a:latin typeface="Arial" pitchFamily="34" charset="0"/>
                <a:cs typeface="Arial" pitchFamily="34" charset="0"/>
              </a:rPr>
              <a:t>2016/2017.</a:t>
            </a:r>
            <a:endParaRPr lang="es-ES" sz="2000" dirty="0">
              <a:latin typeface="Arial" pitchFamily="34" charset="0"/>
              <a:cs typeface="Arial" pitchFamily="34" charset="0"/>
            </a:endParaRPr>
          </a:p>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b="1" dirty="0">
                <a:solidFill>
                  <a:srgbClr val="002060"/>
                </a:solidFill>
                <a:latin typeface="Arial" pitchFamily="34" charset="0"/>
                <a:cs typeface="Arial" pitchFamily="34" charset="0"/>
              </a:rPr>
              <a:t>Acreditar los conocimientos lingüísticos</a:t>
            </a:r>
            <a:r>
              <a:rPr lang="es-ES" sz="2000" dirty="0">
                <a:latin typeface="Arial" pitchFamily="34" charset="0"/>
                <a:cs typeface="Arial" pitchFamily="34" charset="0"/>
              </a:rPr>
              <a:t>.</a:t>
            </a:r>
          </a:p>
          <a:p>
            <a:pPr algn="just">
              <a:lnSpc>
                <a:spcPct val="150000"/>
              </a:lnSpc>
              <a:spcBef>
                <a:spcPct val="20000"/>
              </a:spcBef>
              <a:defRPr/>
            </a:pPr>
            <a:r>
              <a:rPr lang="es-ES" sz="2000" dirty="0">
                <a:latin typeface="Arial" pitchFamily="34" charset="0"/>
                <a:cs typeface="Arial" pitchFamily="34" charset="0"/>
              </a:rPr>
              <a:t>Los requisitos lingüísticos mínimos para optar a una de las plazas ERASMUS será nivel </a:t>
            </a:r>
            <a:r>
              <a:rPr lang="es-ES" sz="2000" b="1" dirty="0">
                <a:solidFill>
                  <a:srgbClr val="0070C0"/>
                </a:solidFill>
                <a:latin typeface="Arial" pitchFamily="34" charset="0"/>
                <a:cs typeface="Arial" pitchFamily="34" charset="0"/>
              </a:rPr>
              <a:t>B1 de inglés</a:t>
            </a:r>
            <a:r>
              <a:rPr lang="es-ES" sz="2000" dirty="0">
                <a:latin typeface="Arial" pitchFamily="34" charset="0"/>
                <a:cs typeface="Arial" pitchFamily="34" charset="0"/>
              </a:rPr>
              <a:t>. Para algunos de los destinos participantes en este programa, existen requisitos de competencia lingüística establecidos por las universidades de acogida. Aquellas universidades donde exista un requisito lingüístico superior se mencionará en la convocatoria de plazas ERASMUS </a:t>
            </a:r>
            <a:r>
              <a:rPr lang="es-ES" sz="2000" dirty="0" smtClean="0">
                <a:latin typeface="Arial" pitchFamily="34" charset="0"/>
                <a:cs typeface="Arial" pitchFamily="34" charset="0"/>
              </a:rPr>
              <a:t>2016/2017.</a:t>
            </a:r>
            <a:endParaRPr lang="es-ES" sz="2000" dirty="0">
              <a:latin typeface="Arial" pitchFamily="34" charset="0"/>
              <a:cs typeface="Arial" pitchFamily="34" charset="0"/>
            </a:endParaRPr>
          </a:p>
        </p:txBody>
      </p:sp>
      <p:sp>
        <p:nvSpPr>
          <p:cNvPr id="8" name="7 CuadroTexto"/>
          <p:cNvSpPr txBox="1"/>
          <p:nvPr/>
        </p:nvSpPr>
        <p:spPr>
          <a:xfrm>
            <a:off x="323850" y="1008063"/>
            <a:ext cx="7272486" cy="739690"/>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200" b="1" dirty="0"/>
              <a:t>PROGRAMA ERASMUS + (ESTUDIOS)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93913"/>
            <a:ext cx="8496300" cy="4432300"/>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b="1" dirty="0">
                <a:solidFill>
                  <a:schemeClr val="tx1"/>
                </a:solidFill>
                <a:latin typeface="Arial" pitchFamily="34" charset="0"/>
                <a:cs typeface="Arial" pitchFamily="34" charset="0"/>
              </a:rPr>
              <a:t>Destinos</a:t>
            </a:r>
            <a:r>
              <a:rPr lang="es-ES" sz="2000" dirty="0">
                <a:solidFill>
                  <a:schemeClr val="tx1"/>
                </a:solidFill>
                <a:latin typeface="Arial" pitchFamily="34" charset="0"/>
                <a:cs typeface="Arial" pitchFamily="34" charset="0"/>
              </a:rPr>
              <a:t>: Empresas y Universidades e Instituciones de Enseñanza Superior de los 27 países de la UE + Islandia, Suiza, Liechtenstein, Noruega, Turquía y Croacia.</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El estudiante deberá buscar por su cuenta la empresa o universidad donde quiera realizar las prácticas.</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El estudiante deberá tener un Acuerdo de Formación o </a:t>
            </a:r>
            <a:r>
              <a:rPr lang="es-ES" sz="2000" b="1" dirty="0">
                <a:solidFill>
                  <a:schemeClr val="tx1"/>
                </a:solidFill>
                <a:latin typeface="Arial" pitchFamily="34" charset="0"/>
                <a:cs typeface="Arial" pitchFamily="34" charset="0"/>
              </a:rPr>
              <a:t>TRAINING AGREEMENT</a:t>
            </a:r>
            <a:r>
              <a:rPr lang="es-ES" sz="2000" dirty="0">
                <a:solidFill>
                  <a:schemeClr val="tx1"/>
                </a:solidFill>
                <a:latin typeface="Arial" pitchFamily="34" charset="0"/>
                <a:cs typeface="Arial" pitchFamily="34" charset="0"/>
              </a:rPr>
              <a:t> en relación con el período de prácticas firmado por la UMH, la empresa/organización de acogida y el estudiante</a:t>
            </a:r>
          </a:p>
          <a:p>
            <a:pPr algn="just">
              <a:lnSpc>
                <a:spcPct val="150000"/>
              </a:lnSpc>
              <a:spcBef>
                <a:spcPct val="20000"/>
              </a:spcBef>
              <a:buFontTx/>
              <a:buBlip>
                <a:blip r:embed="rId2"/>
              </a:buBlip>
              <a:defRPr/>
            </a:pPr>
            <a:r>
              <a:rPr lang="es-ES" sz="2000" dirty="0">
                <a:solidFill>
                  <a:schemeClr val="tx1"/>
                </a:solidFill>
                <a:latin typeface="Arial" pitchFamily="34" charset="0"/>
                <a:cs typeface="Arial" pitchFamily="34" charset="0"/>
              </a:rPr>
              <a:t> </a:t>
            </a:r>
            <a:r>
              <a:rPr lang="es-ES" sz="2000" dirty="0">
                <a:latin typeface="Arial" pitchFamily="34" charset="0"/>
                <a:cs typeface="Arial" pitchFamily="34" charset="0"/>
              </a:rPr>
              <a:t>Estancia mínima: </a:t>
            </a:r>
            <a:r>
              <a:rPr lang="es-ES" sz="2000" u="sng" dirty="0">
                <a:latin typeface="Arial" pitchFamily="34" charset="0"/>
                <a:cs typeface="Arial" pitchFamily="34" charset="0"/>
              </a:rPr>
              <a:t>2 meses</a:t>
            </a:r>
          </a:p>
        </p:txBody>
      </p:sp>
      <p:sp>
        <p:nvSpPr>
          <p:cNvPr id="8" name="7 CuadroTexto"/>
          <p:cNvSpPr txBox="1"/>
          <p:nvPr/>
        </p:nvSpPr>
        <p:spPr>
          <a:xfrm>
            <a:off x="323850" y="1008063"/>
            <a:ext cx="7344494" cy="739690"/>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200" b="1" dirty="0"/>
              <a:t>PROGRAMA ERASMUS + (PRÁCTICAS)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103438"/>
            <a:ext cx="8496300" cy="2000250"/>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buFontTx/>
              <a:buBlip>
                <a:blip r:embed="rId2"/>
              </a:buBlip>
              <a:defRPr/>
            </a:pPr>
            <a:r>
              <a:rPr lang="es-ES" sz="2000" dirty="0">
                <a:latin typeface="Arial" pitchFamily="34" charset="0"/>
                <a:cs typeface="Arial" pitchFamily="34" charset="0"/>
              </a:rPr>
              <a:t>  </a:t>
            </a:r>
            <a:r>
              <a:rPr lang="es-ES" sz="2000" b="1" dirty="0">
                <a:solidFill>
                  <a:srgbClr val="002060"/>
                </a:solidFill>
                <a:latin typeface="Arial" pitchFamily="34" charset="0"/>
                <a:cs typeface="Arial" pitchFamily="34" charset="0"/>
              </a:rPr>
              <a:t>Acreditar los conocimientos lingüísticos</a:t>
            </a:r>
            <a:r>
              <a:rPr lang="es-ES" sz="2000" dirty="0">
                <a:latin typeface="Arial" pitchFamily="34" charset="0"/>
                <a:cs typeface="Arial" pitchFamily="34" charset="0"/>
              </a:rPr>
              <a:t>.</a:t>
            </a:r>
          </a:p>
          <a:p>
            <a:pPr algn="just">
              <a:lnSpc>
                <a:spcPct val="150000"/>
              </a:lnSpc>
              <a:spcBef>
                <a:spcPct val="20000"/>
              </a:spcBef>
              <a:buFontTx/>
              <a:buBlip>
                <a:blip r:embed="rId2"/>
              </a:buBlip>
              <a:defRPr/>
            </a:pPr>
            <a:r>
              <a:rPr lang="es-ES" sz="2000" dirty="0">
                <a:latin typeface="Arial" pitchFamily="34" charset="0"/>
                <a:cs typeface="Arial" pitchFamily="34" charset="0"/>
              </a:rPr>
              <a:t> La movilidad ERASMUS PRÁCTICAS es compatible con ERASMUS ESTUDIOS en un mismo curso académico, pero NO SIMULTÁNEAS. Deberás finalizar una estancia para iniciar otra. </a:t>
            </a:r>
          </a:p>
        </p:txBody>
      </p:sp>
      <p:sp>
        <p:nvSpPr>
          <p:cNvPr id="8" name="7 CuadroTexto"/>
          <p:cNvSpPr txBox="1"/>
          <p:nvPr/>
        </p:nvSpPr>
        <p:spPr>
          <a:xfrm>
            <a:off x="323850" y="1008063"/>
            <a:ext cx="7272486" cy="739690"/>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200" b="1" dirty="0"/>
              <a:t>PROGRAMA ERASMUS + (PRÁCTICAS)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60575"/>
            <a:ext cx="8496300" cy="3677930"/>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marL="342900" indent="-342900" algn="just">
              <a:lnSpc>
                <a:spcPct val="150000"/>
              </a:lnSpc>
              <a:spcBef>
                <a:spcPts val="600"/>
              </a:spcBef>
              <a:spcAft>
                <a:spcPts val="1200"/>
              </a:spcAft>
              <a:buFont typeface="Wingdings" panose="05000000000000000000" pitchFamily="2" charset="2"/>
              <a:buChar char="ü"/>
              <a:defRPr/>
            </a:pPr>
            <a:r>
              <a:rPr lang="es-ES" sz="2800" b="1" dirty="0">
                <a:solidFill>
                  <a:schemeClr val="tx1"/>
                </a:solidFill>
                <a:latin typeface="Arial" pitchFamily="34" charset="0"/>
                <a:cs typeface="Arial" pitchFamily="34" charset="0"/>
              </a:rPr>
              <a:t> </a:t>
            </a:r>
            <a:r>
              <a:rPr lang="es-ES" sz="2800" b="1" dirty="0">
                <a:solidFill>
                  <a:schemeClr val="accent6">
                    <a:lumMod val="75000"/>
                  </a:schemeClr>
                </a:solidFill>
                <a:latin typeface="Arial" pitchFamily="34" charset="0"/>
                <a:cs typeface="Arial" pitchFamily="34" charset="0"/>
              </a:rPr>
              <a:t>Financiación</a:t>
            </a:r>
            <a:r>
              <a:rPr lang="es-ES" sz="2800" dirty="0">
                <a:latin typeface="Arial" pitchFamily="34" charset="0"/>
                <a:cs typeface="Arial" pitchFamily="34" charset="0"/>
              </a:rPr>
              <a:t>: según convocatoria de </a:t>
            </a:r>
            <a:r>
              <a:rPr lang="es-ES" sz="2800" b="1" dirty="0">
                <a:latin typeface="Arial" pitchFamily="34" charset="0"/>
                <a:cs typeface="Arial" pitchFamily="34" charset="0"/>
              </a:rPr>
              <a:t>ayudas a la movilidad ERASMUS.</a:t>
            </a:r>
          </a:p>
          <a:p>
            <a:pPr marL="800100" lvl="1" indent="-342900" algn="just">
              <a:spcBef>
                <a:spcPts val="600"/>
              </a:spcBef>
              <a:spcAft>
                <a:spcPts val="1200"/>
              </a:spcAft>
              <a:buFont typeface="Wingdings" panose="05000000000000000000" pitchFamily="2" charset="2"/>
              <a:buChar char="ü"/>
              <a:defRPr/>
            </a:pPr>
            <a:r>
              <a:rPr lang="es-ES" sz="2400" dirty="0">
                <a:latin typeface="Arial" pitchFamily="34" charset="0"/>
                <a:cs typeface="Arial" pitchFamily="34" charset="0"/>
              </a:rPr>
              <a:t>La Comisión Europea a través del </a:t>
            </a:r>
            <a:r>
              <a:rPr lang="es-ES" sz="2400" dirty="0" smtClean="0">
                <a:latin typeface="Arial" pitchFamily="34" charset="0"/>
                <a:cs typeface="Arial" pitchFamily="34" charset="0"/>
              </a:rPr>
              <a:t>SEPIE</a:t>
            </a:r>
            <a:r>
              <a:rPr lang="es-ES" sz="2400" dirty="0">
                <a:latin typeface="Arial" pitchFamily="34" charset="0"/>
                <a:cs typeface="Arial" pitchFamily="34" charset="0"/>
              </a:rPr>
              <a:t> (Servicio Español para la internacionalización de la </a:t>
            </a:r>
            <a:r>
              <a:rPr lang="es-ES" sz="2400" dirty="0" smtClean="0">
                <a:latin typeface="Arial" pitchFamily="34" charset="0"/>
                <a:cs typeface="Arial" pitchFamily="34" charset="0"/>
              </a:rPr>
              <a:t>Educación). </a:t>
            </a:r>
            <a:endParaRPr lang="es-ES" sz="2400" dirty="0">
              <a:latin typeface="Arial" pitchFamily="34" charset="0"/>
              <a:cs typeface="Arial" pitchFamily="34" charset="0"/>
            </a:endParaRPr>
          </a:p>
          <a:p>
            <a:pPr marL="1257300" lvl="2" indent="-342900" algn="just">
              <a:spcBef>
                <a:spcPts val="600"/>
              </a:spcBef>
              <a:spcAft>
                <a:spcPts val="1200"/>
              </a:spcAft>
              <a:buFont typeface="Wingdings" panose="05000000000000000000" pitchFamily="2" charset="2"/>
              <a:buChar char="ü"/>
              <a:defRPr/>
            </a:pPr>
            <a:r>
              <a:rPr lang="es-ES" sz="2000" b="1" dirty="0">
                <a:solidFill>
                  <a:srgbClr val="002060"/>
                </a:solidFill>
                <a:latin typeface="Arial" pitchFamily="34" charset="0"/>
                <a:cs typeface="Arial" pitchFamily="34" charset="0"/>
              </a:rPr>
              <a:t> Estudios </a:t>
            </a:r>
            <a:r>
              <a:rPr lang="es-ES" sz="1600" b="1" dirty="0">
                <a:solidFill>
                  <a:srgbClr val="002060"/>
                </a:solidFill>
                <a:latin typeface="Arial" pitchFamily="34" charset="0"/>
                <a:cs typeface="Arial" pitchFamily="34" charset="0"/>
              </a:rPr>
              <a:t>ESTANCIA MÁXIMA FINANCIABLE </a:t>
            </a:r>
            <a:r>
              <a:rPr lang="es-ES" sz="2800" b="1" dirty="0">
                <a:solidFill>
                  <a:srgbClr val="002060"/>
                </a:solidFill>
                <a:latin typeface="Arial" pitchFamily="34" charset="0"/>
                <a:cs typeface="Arial" pitchFamily="34" charset="0"/>
              </a:rPr>
              <a:t>5 MESES</a:t>
            </a:r>
          </a:p>
          <a:p>
            <a:pPr marL="1257300" lvl="2" indent="-342900" algn="just">
              <a:spcBef>
                <a:spcPts val="600"/>
              </a:spcBef>
              <a:spcAft>
                <a:spcPts val="1200"/>
              </a:spcAft>
              <a:buFont typeface="Wingdings" panose="05000000000000000000" pitchFamily="2" charset="2"/>
              <a:buChar char="ü"/>
              <a:defRPr/>
            </a:pPr>
            <a:r>
              <a:rPr lang="es-ES" sz="2000" b="1" dirty="0">
                <a:solidFill>
                  <a:srgbClr val="002060"/>
                </a:solidFill>
                <a:latin typeface="Arial" pitchFamily="34" charset="0"/>
                <a:cs typeface="Arial" pitchFamily="34" charset="0"/>
              </a:rPr>
              <a:t> Prácticas </a:t>
            </a:r>
            <a:r>
              <a:rPr lang="es-ES" sz="1600" b="1" dirty="0">
                <a:solidFill>
                  <a:srgbClr val="002060"/>
                </a:solidFill>
                <a:latin typeface="Arial" pitchFamily="34" charset="0"/>
                <a:cs typeface="Arial" pitchFamily="34" charset="0"/>
              </a:rPr>
              <a:t>ESTANCIA MÁXIMA FINANCIABLE </a:t>
            </a:r>
            <a:r>
              <a:rPr lang="es-ES" sz="2800" b="1" dirty="0">
                <a:solidFill>
                  <a:srgbClr val="002060"/>
                </a:solidFill>
                <a:latin typeface="Arial" pitchFamily="34" charset="0"/>
                <a:cs typeface="Arial" pitchFamily="34" charset="0"/>
              </a:rPr>
              <a:t>3 MESES</a:t>
            </a:r>
          </a:p>
        </p:txBody>
      </p:sp>
      <p:sp>
        <p:nvSpPr>
          <p:cNvPr id="8" name="7 CuadroTexto"/>
          <p:cNvSpPr txBox="1"/>
          <p:nvPr/>
        </p:nvSpPr>
        <p:spPr>
          <a:xfrm>
            <a:off x="323850" y="1008063"/>
            <a:ext cx="7272486" cy="923925"/>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a:xfrm>
            <a:off x="358775" y="1916113"/>
            <a:ext cx="8229600" cy="576262"/>
          </a:xfrm>
        </p:spPr>
        <p:txBody>
          <a:bodyPr/>
          <a:lstStyle/>
          <a:p>
            <a:pPr eaLnBrk="1" hangingPunct="1"/>
            <a:r>
              <a:rPr lang="es-ES" altLang="es-ES" sz="2800" dirty="0" smtClean="0"/>
              <a:t>Sistema de financiación SEPIE</a:t>
            </a:r>
          </a:p>
        </p:txBody>
      </p:sp>
      <p:graphicFrame>
        <p:nvGraphicFramePr>
          <p:cNvPr id="5" name="4 Tabla"/>
          <p:cNvGraphicFramePr>
            <a:graphicFrameLocks noGrp="1"/>
          </p:cNvGraphicFramePr>
          <p:nvPr/>
        </p:nvGraphicFramePr>
        <p:xfrm>
          <a:off x="468313" y="2543175"/>
          <a:ext cx="8207376" cy="3863975"/>
        </p:xfrm>
        <a:graphic>
          <a:graphicData uri="http://schemas.openxmlformats.org/drawingml/2006/table">
            <a:tbl>
              <a:tblPr firstRow="1" bandRow="1">
                <a:tableStyleId>{5C22544A-7EE6-4342-B048-85BDC9FD1C3A}</a:tableStyleId>
              </a:tblPr>
              <a:tblGrid>
                <a:gridCol w="2735792"/>
                <a:gridCol w="2735792"/>
                <a:gridCol w="2735792"/>
              </a:tblGrid>
              <a:tr h="1029489">
                <a:tc>
                  <a:txBody>
                    <a:bodyPr/>
                    <a:lstStyle/>
                    <a:p>
                      <a:pPr algn="ctr"/>
                      <a:r>
                        <a:rPr lang="es-ES" sz="1800" dirty="0" smtClean="0"/>
                        <a:t>Grupo</a:t>
                      </a:r>
                      <a:r>
                        <a:rPr lang="es-ES" sz="1800" baseline="0" dirty="0" smtClean="0"/>
                        <a:t> 1</a:t>
                      </a:r>
                      <a:endParaRPr lang="es-ES" sz="1800" b="0" i="0" u="none" strike="noStrike" kern="1200" baseline="0" dirty="0" smtClean="0">
                        <a:solidFill>
                          <a:schemeClr val="lt1"/>
                        </a:solidFill>
                        <a:latin typeface="+mn-lt"/>
                        <a:ea typeface="+mn-ea"/>
                        <a:cs typeface="+mn-cs"/>
                      </a:endParaRPr>
                    </a:p>
                    <a:p>
                      <a:pPr algn="ctr"/>
                      <a:r>
                        <a:rPr lang="es-ES" sz="1800" b="0" i="0" u="none" strike="noStrike" kern="1200" baseline="0" dirty="0" smtClean="0">
                          <a:solidFill>
                            <a:schemeClr val="lt1"/>
                          </a:solidFill>
                          <a:latin typeface="+mn-lt"/>
                          <a:ea typeface="+mn-ea"/>
                          <a:cs typeface="+mn-cs"/>
                        </a:rPr>
                        <a:t>Países del programa con nivel de vida superior </a:t>
                      </a:r>
                      <a:endParaRPr lang="es-ES" sz="1800" dirty="0"/>
                    </a:p>
                  </a:txBody>
                  <a:tcPr marL="91423" marR="91423" marT="45711" marB="45711">
                    <a:solidFill>
                      <a:srgbClr val="C00000"/>
                    </a:solidFill>
                  </a:tcPr>
                </a:tc>
                <a:tc>
                  <a:txBody>
                    <a:bodyPr/>
                    <a:lstStyle/>
                    <a:p>
                      <a:pPr algn="ctr"/>
                      <a:r>
                        <a:rPr lang="es-ES" sz="1800" dirty="0" smtClean="0"/>
                        <a:t>Grupo 2</a:t>
                      </a:r>
                      <a:endParaRPr lang="es-ES" sz="1800" b="0" i="0" u="none" strike="noStrike" kern="1200" baseline="0" dirty="0" smtClean="0">
                        <a:solidFill>
                          <a:schemeClr val="lt1"/>
                        </a:solidFill>
                        <a:latin typeface="+mn-lt"/>
                        <a:ea typeface="+mn-ea"/>
                        <a:cs typeface="+mn-cs"/>
                      </a:endParaRPr>
                    </a:p>
                    <a:p>
                      <a:pPr algn="ctr"/>
                      <a:r>
                        <a:rPr lang="es-ES" sz="1800" b="0" i="0" u="none" strike="noStrike" kern="1200" baseline="0" dirty="0" smtClean="0">
                          <a:solidFill>
                            <a:schemeClr val="lt1"/>
                          </a:solidFill>
                          <a:latin typeface="+mn-lt"/>
                          <a:ea typeface="+mn-ea"/>
                          <a:cs typeface="+mn-cs"/>
                        </a:rPr>
                        <a:t>Países del programa con nivel de vida medio </a:t>
                      </a:r>
                      <a:endParaRPr lang="es-ES" sz="1800" dirty="0"/>
                    </a:p>
                  </a:txBody>
                  <a:tcPr marL="91423" marR="91423" marT="45711" marB="45711">
                    <a:solidFill>
                      <a:srgbClr val="0070C0"/>
                    </a:solidFill>
                  </a:tcPr>
                </a:tc>
                <a:tc>
                  <a:txBody>
                    <a:bodyPr/>
                    <a:lstStyle/>
                    <a:p>
                      <a:pPr algn="ctr"/>
                      <a:r>
                        <a:rPr lang="es-ES" sz="1800" dirty="0" smtClean="0"/>
                        <a:t>Grupo 3</a:t>
                      </a:r>
                      <a:endParaRPr lang="es-ES" sz="1800" b="0" i="0" u="none" strike="noStrike" kern="1200" baseline="0" dirty="0" smtClean="0">
                        <a:solidFill>
                          <a:schemeClr val="lt1"/>
                        </a:solidFill>
                        <a:latin typeface="+mn-lt"/>
                        <a:ea typeface="+mn-ea"/>
                        <a:cs typeface="+mn-cs"/>
                      </a:endParaRPr>
                    </a:p>
                    <a:p>
                      <a:pPr algn="ctr"/>
                      <a:r>
                        <a:rPr lang="es-ES" sz="1800" b="0" i="0" u="none" strike="noStrike" kern="1200" baseline="0" dirty="0" smtClean="0">
                          <a:solidFill>
                            <a:schemeClr val="lt1"/>
                          </a:solidFill>
                          <a:latin typeface="+mn-lt"/>
                          <a:ea typeface="+mn-ea"/>
                          <a:cs typeface="+mn-cs"/>
                        </a:rPr>
                        <a:t>Países del programa con nivel de vida inferior </a:t>
                      </a:r>
                      <a:endParaRPr lang="es-ES" sz="1800" dirty="0"/>
                    </a:p>
                  </a:txBody>
                  <a:tcPr marL="91423" marR="91423" marT="45711" marB="45711">
                    <a:solidFill>
                      <a:srgbClr val="009900"/>
                    </a:solidFill>
                  </a:tcPr>
                </a:tc>
              </a:tr>
              <a:tr h="2834486">
                <a:tc>
                  <a:txBody>
                    <a:bodyPr/>
                    <a:lstStyle/>
                    <a:p>
                      <a:pPr algn="l"/>
                      <a:endParaRPr lang="es-ES" sz="1800" b="0" i="0" u="none" strike="noStrike" kern="1200" baseline="0" dirty="0" smtClean="0">
                        <a:solidFill>
                          <a:schemeClr val="dk1"/>
                        </a:solidFill>
                        <a:latin typeface="+mn-lt"/>
                        <a:ea typeface="+mn-ea"/>
                        <a:cs typeface="+mn-cs"/>
                      </a:endParaRPr>
                    </a:p>
                    <a:p>
                      <a:pPr algn="l"/>
                      <a:r>
                        <a:rPr lang="es-ES" sz="1800" b="0" i="0" u="none" strike="noStrike" kern="1200" baseline="0" dirty="0" smtClean="0">
                          <a:solidFill>
                            <a:schemeClr val="dk1"/>
                          </a:solidFill>
                          <a:latin typeface="+mn-lt"/>
                          <a:ea typeface="+mn-ea"/>
                          <a:cs typeface="+mn-cs"/>
                        </a:rPr>
                        <a:t>Austria, Dinamarca, Finlandia, Francia, Irlanda, Italia, Liechtenstein, Noruega, Reino Unido, Suecia y Suiza 	</a:t>
                      </a:r>
                    </a:p>
                    <a:p>
                      <a:pPr algn="l"/>
                      <a:endParaRPr lang="es-ES" sz="1800" dirty="0"/>
                    </a:p>
                  </a:txBody>
                  <a:tcPr marL="91423" marR="91423" marT="45711" marB="45711">
                    <a:solidFill>
                      <a:srgbClr val="C00000">
                        <a:alpha val="20000"/>
                      </a:srgbClr>
                    </a:solidFill>
                  </a:tcPr>
                </a:tc>
                <a:tc>
                  <a:txBody>
                    <a:bodyPr/>
                    <a:lstStyle/>
                    <a:p>
                      <a:pPr algn="l"/>
                      <a:endParaRPr lang="es-ES" sz="1800" b="0" i="0" u="none" strike="noStrike" kern="1200" baseline="0" dirty="0" smtClean="0">
                        <a:solidFill>
                          <a:schemeClr val="dk1"/>
                        </a:solidFill>
                        <a:latin typeface="+mn-lt"/>
                        <a:ea typeface="+mn-ea"/>
                        <a:cs typeface="+mn-cs"/>
                      </a:endParaRPr>
                    </a:p>
                    <a:p>
                      <a:pPr algn="l"/>
                      <a:r>
                        <a:rPr lang="es-ES" sz="1800" b="0" i="0" u="none" strike="noStrike" kern="1200" baseline="0" dirty="0" smtClean="0">
                          <a:solidFill>
                            <a:schemeClr val="dk1"/>
                          </a:solidFill>
                          <a:latin typeface="+mn-lt"/>
                          <a:ea typeface="+mn-ea"/>
                          <a:cs typeface="+mn-cs"/>
                        </a:rPr>
                        <a:t>Alemania, Bélgica, Chipre, Croacia, Eslovenia, </a:t>
                      </a:r>
                      <a:r>
                        <a:rPr lang="es-ES" sz="1800" b="1" i="0" u="none" strike="noStrike" kern="1200" baseline="0" dirty="0" smtClean="0">
                          <a:solidFill>
                            <a:schemeClr val="dk1"/>
                          </a:solidFill>
                          <a:latin typeface="+mn-lt"/>
                          <a:ea typeface="+mn-ea"/>
                          <a:cs typeface="+mn-cs"/>
                        </a:rPr>
                        <a:t>España</a:t>
                      </a:r>
                      <a:r>
                        <a:rPr lang="es-ES" sz="1800" b="0" i="0" u="none" strike="noStrike" kern="1200" baseline="0" dirty="0" smtClean="0">
                          <a:solidFill>
                            <a:schemeClr val="dk1"/>
                          </a:solidFill>
                          <a:latin typeface="+mn-lt"/>
                          <a:ea typeface="+mn-ea"/>
                          <a:cs typeface="+mn-cs"/>
                        </a:rPr>
                        <a:t>, Grecia, Islandia, Luxemburgo, Países Bajos, Portugal, República Checa y Turquía 	</a:t>
                      </a:r>
                    </a:p>
                    <a:p>
                      <a:pPr algn="l"/>
                      <a:endParaRPr lang="es-ES" sz="1800" dirty="0"/>
                    </a:p>
                  </a:txBody>
                  <a:tcPr marL="91423" marR="91423" marT="45711" marB="45711">
                    <a:solidFill>
                      <a:srgbClr val="0070C0">
                        <a:alpha val="20000"/>
                      </a:srgbClr>
                    </a:solidFill>
                  </a:tcPr>
                </a:tc>
                <a:tc>
                  <a:txBody>
                    <a:bodyPr/>
                    <a:lstStyle/>
                    <a:p>
                      <a:pPr algn="l"/>
                      <a:endParaRPr lang="es-ES" sz="1800" b="0" i="0" u="none" strike="noStrike" kern="1200" baseline="0" dirty="0" smtClean="0">
                        <a:solidFill>
                          <a:schemeClr val="dk1"/>
                        </a:solidFill>
                        <a:latin typeface="+mn-lt"/>
                        <a:ea typeface="+mn-ea"/>
                        <a:cs typeface="+mn-cs"/>
                      </a:endParaRPr>
                    </a:p>
                    <a:p>
                      <a:pPr algn="l"/>
                      <a:r>
                        <a:rPr lang="es-ES" sz="1800" b="0" i="0" u="none" strike="noStrike" kern="1200" baseline="0" dirty="0" smtClean="0">
                          <a:solidFill>
                            <a:schemeClr val="dk1"/>
                          </a:solidFill>
                          <a:latin typeface="+mn-lt"/>
                          <a:ea typeface="+mn-ea"/>
                          <a:cs typeface="+mn-cs"/>
                        </a:rPr>
                        <a:t>Bulgaria, Eslovaquia, Estonia, Hungría, Letonia, Lituania, Malta, Polonia, Rumanía y antigua República Yugoslava de Macedonia 	</a:t>
                      </a:r>
                    </a:p>
                    <a:p>
                      <a:pPr algn="l"/>
                      <a:endParaRPr lang="es-ES" sz="1800" dirty="0"/>
                    </a:p>
                  </a:txBody>
                  <a:tcPr marL="91423" marR="91423" marT="45711" marB="45711">
                    <a:solidFill>
                      <a:srgbClr val="009900">
                        <a:alpha val="20000"/>
                      </a:srgbClr>
                    </a:solidFill>
                  </a:tcPr>
                </a:tc>
              </a:tr>
            </a:tbl>
          </a:graphicData>
        </a:graphic>
      </p:graphicFrame>
      <p:sp>
        <p:nvSpPr>
          <p:cNvPr id="8" name="7 CuadroTexto"/>
          <p:cNvSpPr txBox="1"/>
          <p:nvPr/>
        </p:nvSpPr>
        <p:spPr>
          <a:xfrm>
            <a:off x="323850" y="981075"/>
            <a:ext cx="7272486" cy="922338"/>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a:xfrm>
            <a:off x="457200" y="1998663"/>
            <a:ext cx="8229600" cy="1143000"/>
          </a:xfrm>
        </p:spPr>
        <p:txBody>
          <a:bodyPr/>
          <a:lstStyle/>
          <a:p>
            <a:pPr eaLnBrk="1" hangingPunct="1"/>
            <a:r>
              <a:rPr lang="es-ES" altLang="es-ES" dirty="0" smtClean="0"/>
              <a:t>Sistema de financiación SEPIE</a:t>
            </a:r>
          </a:p>
        </p:txBody>
      </p:sp>
      <p:sp>
        <p:nvSpPr>
          <p:cNvPr id="8" name="7 CuadroTexto"/>
          <p:cNvSpPr txBox="1"/>
          <p:nvPr/>
        </p:nvSpPr>
        <p:spPr>
          <a:xfrm>
            <a:off x="395288" y="3043238"/>
            <a:ext cx="8497887" cy="2401887"/>
          </a:xfrm>
          <a:prstGeom prst="rect">
            <a:avLst/>
          </a:prstGeom>
          <a:noFill/>
        </p:spPr>
        <p:txBody>
          <a:bodyPr>
            <a:spAutoFit/>
          </a:bodyPr>
          <a:lstStyle/>
          <a:p>
            <a:pPr algn="just">
              <a:defRPr/>
            </a:pPr>
            <a:endParaRPr lang="es-ES" sz="1050" dirty="0">
              <a:latin typeface="Arial" charset="0"/>
              <a:cs typeface="Arial" charset="0"/>
            </a:endParaRPr>
          </a:p>
          <a:p>
            <a:pPr marL="0" lvl="1" algn="just">
              <a:lnSpc>
                <a:spcPct val="150000"/>
              </a:lnSpc>
              <a:defRPr/>
            </a:pPr>
            <a:r>
              <a:rPr lang="es-ES" sz="2400" b="1" dirty="0">
                <a:solidFill>
                  <a:srgbClr val="C00000"/>
                </a:solidFill>
                <a:latin typeface="Arial" charset="0"/>
                <a:cs typeface="Arial" charset="0"/>
              </a:rPr>
              <a:t>ESPAÑA:</a:t>
            </a:r>
          </a:p>
          <a:p>
            <a:pPr lvl="1" algn="just">
              <a:lnSpc>
                <a:spcPct val="150000"/>
              </a:lnSpc>
              <a:defRPr/>
            </a:pPr>
            <a:r>
              <a:rPr lang="es-ES" sz="2400" dirty="0">
                <a:solidFill>
                  <a:schemeClr val="bg2">
                    <a:lumMod val="25000"/>
                  </a:schemeClr>
                </a:solidFill>
                <a:latin typeface="Arial" charset="0"/>
                <a:cs typeface="Arial" charset="0"/>
              </a:rPr>
              <a:t>Grupo 1: 300€/mes</a:t>
            </a:r>
          </a:p>
          <a:p>
            <a:pPr lvl="1" algn="just">
              <a:lnSpc>
                <a:spcPct val="150000"/>
              </a:lnSpc>
              <a:defRPr/>
            </a:pPr>
            <a:r>
              <a:rPr lang="es-ES" sz="2400" dirty="0">
                <a:solidFill>
                  <a:schemeClr val="bg2">
                    <a:lumMod val="25000"/>
                  </a:schemeClr>
                </a:solidFill>
                <a:latin typeface="Arial" charset="0"/>
                <a:cs typeface="Arial" charset="0"/>
              </a:rPr>
              <a:t>Grupo 2: 250 €/mes</a:t>
            </a:r>
          </a:p>
          <a:p>
            <a:pPr lvl="1" algn="just">
              <a:lnSpc>
                <a:spcPct val="150000"/>
              </a:lnSpc>
              <a:defRPr/>
            </a:pPr>
            <a:r>
              <a:rPr lang="es-ES" sz="2400" dirty="0">
                <a:solidFill>
                  <a:schemeClr val="bg2">
                    <a:lumMod val="25000"/>
                  </a:schemeClr>
                </a:solidFill>
                <a:latin typeface="Arial" charset="0"/>
                <a:cs typeface="Arial" charset="0"/>
              </a:rPr>
              <a:t>Grupo 3: 200€/mes</a:t>
            </a:r>
            <a:endParaRPr lang="es-ES" sz="900" dirty="0">
              <a:latin typeface="Arial" charset="0"/>
              <a:cs typeface="Arial" charset="0"/>
            </a:endParaRPr>
          </a:p>
        </p:txBody>
      </p:sp>
      <p:sp>
        <p:nvSpPr>
          <p:cNvPr id="6" name="5 CuadroTexto"/>
          <p:cNvSpPr txBox="1"/>
          <p:nvPr/>
        </p:nvSpPr>
        <p:spPr>
          <a:xfrm>
            <a:off x="323850" y="1008063"/>
            <a:ext cx="7200478" cy="923925"/>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395288" y="2279650"/>
            <a:ext cx="8497887" cy="4462463"/>
          </a:xfrm>
          <a:prstGeom prst="rect">
            <a:avLst/>
          </a:prstGeom>
          <a:noFill/>
        </p:spPr>
        <p:txBody>
          <a:bodyPr>
            <a:spAutoFit/>
          </a:bodyPr>
          <a:lstStyle/>
          <a:p>
            <a:pPr algn="just">
              <a:lnSpc>
                <a:spcPct val="150000"/>
              </a:lnSpc>
              <a:spcAft>
                <a:spcPts val="1200"/>
              </a:spcAft>
              <a:defRPr/>
            </a:pPr>
            <a:r>
              <a:rPr lang="es-ES" sz="2000" b="1" dirty="0">
                <a:latin typeface="Arial" charset="0"/>
                <a:cs typeface="Arial" charset="0"/>
              </a:rPr>
              <a:t>AYUDAS ADICIONALES </a:t>
            </a:r>
            <a:endParaRPr lang="es-ES" sz="2000" dirty="0">
              <a:latin typeface="Arial" charset="0"/>
              <a:cs typeface="Arial" charset="0"/>
            </a:endParaRPr>
          </a:p>
          <a:p>
            <a:pPr marL="342900" indent="-342900" algn="just">
              <a:spcAft>
                <a:spcPts val="1200"/>
              </a:spcAft>
              <a:buFont typeface="Wingdings" panose="05000000000000000000" pitchFamily="2" charset="2"/>
              <a:buChar char="ü"/>
              <a:defRPr/>
            </a:pPr>
            <a:r>
              <a:rPr lang="es-ES" sz="2000" b="1" dirty="0">
                <a:latin typeface="Arial" charset="0"/>
                <a:cs typeface="Arial" charset="0"/>
              </a:rPr>
              <a:t>Estudiantes en situación de desventaja económica </a:t>
            </a:r>
            <a:endParaRPr lang="es-ES" sz="2000" dirty="0">
              <a:latin typeface="Arial" charset="0"/>
              <a:cs typeface="Arial" charset="0"/>
            </a:endParaRPr>
          </a:p>
          <a:p>
            <a:pPr marL="800100" lvl="1" indent="-342900" algn="just">
              <a:spcAft>
                <a:spcPts val="1200"/>
              </a:spcAft>
              <a:buFont typeface="Wingdings" panose="05000000000000000000" pitchFamily="2" charset="2"/>
              <a:buChar char="ü"/>
              <a:defRPr/>
            </a:pPr>
            <a:r>
              <a:rPr lang="es-ES" sz="2000" dirty="0">
                <a:latin typeface="Arial" charset="0"/>
                <a:cs typeface="Arial" charset="0"/>
              </a:rPr>
              <a:t>Los estudiantes recibirán una ayuda adicional con cargo al presupuesto de la UE de 100 €/mes </a:t>
            </a:r>
          </a:p>
          <a:p>
            <a:pPr marL="1257300" lvl="2" indent="-342900" algn="just">
              <a:spcAft>
                <a:spcPts val="1200"/>
              </a:spcAft>
              <a:buFont typeface="Wingdings" panose="05000000000000000000" pitchFamily="2" charset="2"/>
              <a:buChar char="ü"/>
              <a:defRPr/>
            </a:pPr>
            <a:r>
              <a:rPr lang="es-ES" dirty="0">
                <a:solidFill>
                  <a:srgbClr val="0070C0"/>
                </a:solidFill>
                <a:latin typeface="Arial" charset="0"/>
                <a:cs typeface="Arial" charset="0"/>
              </a:rPr>
              <a:t>El criterio para asignarlos será similar al que se utilizaba hasta ahora: aquellos estudiantes que hubiesen sido beneficiarios de una Beca general MECD en el curso anterior</a:t>
            </a:r>
          </a:p>
          <a:p>
            <a:pPr marL="342900" indent="-342900" algn="just">
              <a:spcAft>
                <a:spcPts val="1200"/>
              </a:spcAft>
              <a:buFont typeface="Wingdings" panose="05000000000000000000" pitchFamily="2" charset="2"/>
              <a:buChar char="ü"/>
              <a:defRPr/>
            </a:pPr>
            <a:r>
              <a:rPr lang="es-ES" sz="2000" b="1" dirty="0">
                <a:latin typeface="Arial" charset="0"/>
                <a:cs typeface="Arial" charset="0"/>
              </a:rPr>
              <a:t>Estudiantes que realicen prácticas en empresas </a:t>
            </a:r>
            <a:endParaRPr lang="es-ES" sz="2000" dirty="0">
              <a:latin typeface="Arial" charset="0"/>
              <a:cs typeface="Arial" charset="0"/>
            </a:endParaRPr>
          </a:p>
          <a:p>
            <a:pPr marL="800100" lvl="1" indent="-342900" algn="just">
              <a:spcAft>
                <a:spcPts val="1200"/>
              </a:spcAft>
              <a:buFont typeface="Wingdings" panose="05000000000000000000" pitchFamily="2" charset="2"/>
              <a:buChar char="ü"/>
              <a:defRPr/>
            </a:pPr>
            <a:r>
              <a:rPr lang="es-ES" sz="2000" dirty="0">
                <a:latin typeface="Arial" charset="0"/>
                <a:cs typeface="Arial" charset="0"/>
              </a:rPr>
              <a:t>Los estudiantes recibirán una ayuda adicional de 100 €/mes </a:t>
            </a:r>
          </a:p>
          <a:p>
            <a:pPr marL="800100" lvl="1" indent="-342900" algn="just">
              <a:spcAft>
                <a:spcPts val="1200"/>
              </a:spcAft>
              <a:buFont typeface="Wingdings" panose="05000000000000000000" pitchFamily="2" charset="2"/>
              <a:buChar char="ü"/>
              <a:defRPr/>
            </a:pPr>
            <a:r>
              <a:rPr lang="es-ES" sz="2000" dirty="0">
                <a:latin typeface="Arial" charset="0"/>
                <a:cs typeface="Arial" charset="0"/>
              </a:rPr>
              <a:t>Es </a:t>
            </a:r>
            <a:r>
              <a:rPr lang="es-ES" sz="2000" u="sng" dirty="0">
                <a:latin typeface="Arial" charset="0"/>
                <a:cs typeface="Arial" charset="0"/>
              </a:rPr>
              <a:t>incompatible</a:t>
            </a:r>
            <a:r>
              <a:rPr lang="es-ES" sz="2000" dirty="0">
                <a:latin typeface="Arial" charset="0"/>
                <a:cs typeface="Arial" charset="0"/>
              </a:rPr>
              <a:t> con la ayuda adicional para estudiantes en situación de desventaja económica </a:t>
            </a:r>
            <a:endParaRPr lang="es-ES" sz="2000" b="1" dirty="0">
              <a:latin typeface="Arial" charset="0"/>
              <a:cs typeface="Arial" charset="0"/>
            </a:endParaRPr>
          </a:p>
        </p:txBody>
      </p:sp>
      <p:sp>
        <p:nvSpPr>
          <p:cNvPr id="22531" name="1 Título"/>
          <p:cNvSpPr txBox="1">
            <a:spLocks/>
          </p:cNvSpPr>
          <p:nvPr/>
        </p:nvSpPr>
        <p:spPr bwMode="auto">
          <a:xfrm>
            <a:off x="358775" y="1844675"/>
            <a:ext cx="82296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s-ES" sz="2800" dirty="0"/>
              <a:t>Sistema de financiación </a:t>
            </a:r>
            <a:r>
              <a:rPr lang="es-ES" altLang="es-ES" sz="2800" dirty="0" smtClean="0"/>
              <a:t>SEPIE</a:t>
            </a:r>
            <a:endParaRPr lang="es-ES" altLang="es-ES" sz="2800" dirty="0"/>
          </a:p>
        </p:txBody>
      </p:sp>
      <p:sp>
        <p:nvSpPr>
          <p:cNvPr id="7" name="6 CuadroTexto"/>
          <p:cNvSpPr txBox="1"/>
          <p:nvPr/>
        </p:nvSpPr>
        <p:spPr>
          <a:xfrm>
            <a:off x="323850" y="981075"/>
            <a:ext cx="7344494" cy="922338"/>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060575"/>
            <a:ext cx="8496300" cy="3708400"/>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marL="342900" indent="-342900" algn="just">
              <a:spcBef>
                <a:spcPts val="600"/>
              </a:spcBef>
              <a:spcAft>
                <a:spcPts val="1200"/>
              </a:spcAft>
              <a:buFont typeface="Wingdings" panose="05000000000000000000" pitchFamily="2" charset="2"/>
              <a:buChar char="ü"/>
              <a:defRPr/>
            </a:pPr>
            <a:r>
              <a:rPr lang="es-ES" sz="2400" b="1" dirty="0">
                <a:solidFill>
                  <a:schemeClr val="tx1"/>
                </a:solidFill>
                <a:latin typeface="Arial" pitchFamily="34" charset="0"/>
                <a:cs typeface="Arial" pitchFamily="34" charset="0"/>
              </a:rPr>
              <a:t> </a:t>
            </a:r>
            <a:r>
              <a:rPr lang="es-ES" sz="2400" b="1" dirty="0">
                <a:solidFill>
                  <a:schemeClr val="accent6">
                    <a:lumMod val="75000"/>
                  </a:schemeClr>
                </a:solidFill>
                <a:latin typeface="Arial" pitchFamily="34" charset="0"/>
                <a:cs typeface="Arial" pitchFamily="34" charset="0"/>
              </a:rPr>
              <a:t>Financiación</a:t>
            </a:r>
            <a:r>
              <a:rPr lang="es-ES" sz="2400" dirty="0">
                <a:latin typeface="Arial" pitchFamily="34" charset="0"/>
                <a:cs typeface="Arial" pitchFamily="34" charset="0"/>
              </a:rPr>
              <a:t>: según convocatoria de </a:t>
            </a:r>
            <a:r>
              <a:rPr lang="es-ES" sz="2400" b="1" dirty="0">
                <a:latin typeface="Arial" pitchFamily="34" charset="0"/>
                <a:cs typeface="Arial" pitchFamily="34" charset="0"/>
              </a:rPr>
              <a:t>ayudas a la movilidad ERASMUS.</a:t>
            </a:r>
          </a:p>
          <a:p>
            <a:pPr marL="800100" lvl="1" indent="-342900" algn="just">
              <a:spcBef>
                <a:spcPts val="600"/>
              </a:spcBef>
              <a:spcAft>
                <a:spcPts val="1200"/>
              </a:spcAft>
              <a:buFont typeface="Wingdings" panose="05000000000000000000" pitchFamily="2" charset="2"/>
              <a:buChar char="ü"/>
              <a:defRPr/>
            </a:pPr>
            <a:r>
              <a:rPr lang="es-ES" sz="2400" dirty="0">
                <a:latin typeface="Arial" pitchFamily="34" charset="0"/>
                <a:cs typeface="Arial" pitchFamily="34" charset="0"/>
              </a:rPr>
              <a:t>El Ministerio de Educación (MECD)</a:t>
            </a:r>
          </a:p>
          <a:p>
            <a:pPr marL="1200150" lvl="2" indent="-285750" algn="just">
              <a:spcBef>
                <a:spcPts val="600"/>
              </a:spcBef>
              <a:spcAft>
                <a:spcPts val="1200"/>
              </a:spcAft>
              <a:buFont typeface="Wingdings" panose="05000000000000000000" pitchFamily="2" charset="2"/>
              <a:buChar char="ü"/>
              <a:defRPr/>
            </a:pPr>
            <a:r>
              <a:rPr lang="es-ES" sz="2000" dirty="0">
                <a:solidFill>
                  <a:schemeClr val="tx1"/>
                </a:solidFill>
                <a:latin typeface="Arial" pitchFamily="34" charset="0"/>
                <a:cs typeface="Arial" pitchFamily="34" charset="0"/>
              </a:rPr>
              <a:t> </a:t>
            </a:r>
            <a:r>
              <a:rPr lang="es-ES" sz="2000" dirty="0">
                <a:solidFill>
                  <a:srgbClr val="00B0F0"/>
                </a:solidFill>
                <a:latin typeface="Arial" pitchFamily="34" charset="0"/>
                <a:cs typeface="Arial" pitchFamily="34" charset="0"/>
              </a:rPr>
              <a:t>Requisitos académico: nota expediente académico</a:t>
            </a:r>
          </a:p>
          <a:p>
            <a:pPr marL="1200150" lvl="2" indent="-285750" algn="just">
              <a:spcBef>
                <a:spcPts val="600"/>
              </a:spcBef>
              <a:spcAft>
                <a:spcPts val="1200"/>
              </a:spcAft>
              <a:buFont typeface="Wingdings" panose="05000000000000000000" pitchFamily="2" charset="2"/>
              <a:buChar char="ü"/>
              <a:defRPr/>
            </a:pPr>
            <a:r>
              <a:rPr lang="es-ES" sz="2000" dirty="0">
                <a:solidFill>
                  <a:schemeClr val="tx1"/>
                </a:solidFill>
                <a:latin typeface="Arial" pitchFamily="34" charset="0"/>
                <a:cs typeface="Arial" pitchFamily="34" charset="0"/>
              </a:rPr>
              <a:t> </a:t>
            </a:r>
            <a:r>
              <a:rPr lang="es-ES" sz="2000" dirty="0">
                <a:solidFill>
                  <a:srgbClr val="00B0F0"/>
                </a:solidFill>
                <a:latin typeface="Arial" pitchFamily="34" charset="0"/>
                <a:cs typeface="Arial" pitchFamily="34" charset="0"/>
              </a:rPr>
              <a:t>Requisito lingüístico: B2 oficial del MCER</a:t>
            </a:r>
          </a:p>
          <a:p>
            <a:pPr marL="800100" lvl="1" indent="-342900" algn="just">
              <a:spcBef>
                <a:spcPts val="600"/>
              </a:spcBef>
              <a:spcAft>
                <a:spcPts val="1200"/>
              </a:spcAft>
              <a:buFont typeface="Wingdings" panose="05000000000000000000" pitchFamily="2" charset="2"/>
              <a:buChar char="ü"/>
              <a:defRPr/>
            </a:pPr>
            <a:r>
              <a:rPr lang="es-ES" sz="2400" dirty="0">
                <a:solidFill>
                  <a:schemeClr val="tx1"/>
                </a:solidFill>
                <a:latin typeface="Arial" pitchFamily="34" charset="0"/>
                <a:cs typeface="Arial" pitchFamily="34" charset="0"/>
              </a:rPr>
              <a:t> Generalitat Valenciana</a:t>
            </a:r>
          </a:p>
          <a:p>
            <a:pPr marL="800100" lvl="1" indent="-342900" algn="just">
              <a:spcBef>
                <a:spcPts val="600"/>
              </a:spcBef>
              <a:spcAft>
                <a:spcPts val="1200"/>
              </a:spcAft>
              <a:buFont typeface="Wingdings" panose="05000000000000000000" pitchFamily="2" charset="2"/>
              <a:buChar char="ü"/>
              <a:defRPr/>
            </a:pPr>
            <a:r>
              <a:rPr lang="es-ES" sz="2400" dirty="0">
                <a:solidFill>
                  <a:schemeClr val="tx1"/>
                </a:solidFill>
                <a:latin typeface="Arial" pitchFamily="34" charset="0"/>
                <a:cs typeface="Arial" pitchFamily="34" charset="0"/>
              </a:rPr>
              <a:t> Ayudas UMH</a:t>
            </a:r>
          </a:p>
        </p:txBody>
      </p:sp>
      <p:sp>
        <p:nvSpPr>
          <p:cNvPr id="8" name="7 CuadroTexto"/>
          <p:cNvSpPr txBox="1"/>
          <p:nvPr/>
        </p:nvSpPr>
        <p:spPr>
          <a:xfrm>
            <a:off x="323850" y="1008063"/>
            <a:ext cx="7128470" cy="923925"/>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2201863"/>
            <a:ext cx="8496300" cy="4154984"/>
          </a:xfrm>
          <a:prstGeom prst="rect">
            <a:avLst/>
          </a:prstGeom>
          <a:ln w="76200"/>
        </p:spPr>
        <p:style>
          <a:lnRef idx="2">
            <a:schemeClr val="accent4"/>
          </a:lnRef>
          <a:fillRef idx="1">
            <a:schemeClr val="lt1"/>
          </a:fillRef>
          <a:effectRef idx="0">
            <a:schemeClr val="accent4"/>
          </a:effectRef>
          <a:fontRef idx="minor">
            <a:schemeClr val="dk1"/>
          </a:fontRef>
        </p:style>
        <p:txBody>
          <a:bodyPr>
            <a:spAutoFit/>
          </a:bodyPr>
          <a:lstStyle/>
          <a:p>
            <a:pPr algn="just">
              <a:lnSpc>
                <a:spcPct val="150000"/>
              </a:lnSpc>
              <a:spcBef>
                <a:spcPct val="20000"/>
              </a:spcBef>
              <a:buFontTx/>
              <a:buBlip>
                <a:blip r:embed="rId2"/>
              </a:buBlip>
              <a:defRPr/>
            </a:pPr>
            <a:r>
              <a:rPr lang="es-ES" sz="2000" b="1" dirty="0">
                <a:solidFill>
                  <a:schemeClr val="tx1"/>
                </a:solidFill>
                <a:latin typeface="Arial" pitchFamily="34" charset="0"/>
                <a:cs typeface="Arial" pitchFamily="34" charset="0"/>
              </a:rPr>
              <a:t> Convocatoria</a:t>
            </a:r>
            <a:r>
              <a:rPr lang="es-ES" sz="2000" b="1" dirty="0" smtClean="0">
                <a:solidFill>
                  <a:schemeClr val="tx1"/>
                </a:solidFill>
                <a:latin typeface="Arial" pitchFamily="34" charset="0"/>
                <a:cs typeface="Arial" pitchFamily="34" charset="0"/>
              </a:rPr>
              <a:t>: </a:t>
            </a:r>
            <a:r>
              <a:rPr lang="es-ES" sz="2000" b="1" dirty="0" smtClean="0">
                <a:solidFill>
                  <a:srgbClr val="FF0000"/>
                </a:solidFill>
                <a:latin typeface="Arial" pitchFamily="34" charset="0"/>
                <a:cs typeface="Arial" pitchFamily="34" charset="0"/>
              </a:rPr>
              <a:t>Abierta.</a:t>
            </a:r>
            <a:r>
              <a:rPr lang="es-ES" sz="2000" b="1" dirty="0" smtClean="0">
                <a:solidFill>
                  <a:schemeClr val="tx1"/>
                </a:solidFill>
                <a:latin typeface="Arial" pitchFamily="34" charset="0"/>
                <a:cs typeface="Arial" pitchFamily="34" charset="0"/>
              </a:rPr>
              <a:t> Del 26 de octubre al 11 de noviembre de 2015 </a:t>
            </a:r>
          </a:p>
          <a:p>
            <a:pPr algn="just">
              <a:lnSpc>
                <a:spcPct val="150000"/>
              </a:lnSpc>
              <a:spcBef>
                <a:spcPct val="20000"/>
              </a:spcBef>
              <a:buFontTx/>
              <a:buBlip>
                <a:blip r:embed="rId2"/>
              </a:buBlip>
              <a:defRPr/>
            </a:pPr>
            <a:r>
              <a:rPr lang="es-ES" sz="2000" dirty="0" smtClean="0">
                <a:latin typeface="Arial" pitchFamily="34" charset="0"/>
                <a:cs typeface="Arial" pitchFamily="34" charset="0"/>
              </a:rPr>
              <a:t>Solicitud </a:t>
            </a:r>
            <a:r>
              <a:rPr lang="es-ES" sz="2000" dirty="0">
                <a:latin typeface="Arial" pitchFamily="34" charset="0"/>
                <a:cs typeface="Arial" pitchFamily="34" charset="0"/>
              </a:rPr>
              <a:t>ON LINE </a:t>
            </a:r>
            <a:r>
              <a:rPr lang="es-ES" sz="2000" dirty="0">
                <a:solidFill>
                  <a:schemeClr val="tx1"/>
                </a:solidFill>
                <a:latin typeface="Arial" pitchFamily="34" charset="0"/>
                <a:cs typeface="Arial" pitchFamily="34" charset="0"/>
              </a:rPr>
              <a:t>a través del </a:t>
            </a:r>
            <a:r>
              <a:rPr lang="es-ES" sz="2000" dirty="0" smtClean="0">
                <a:solidFill>
                  <a:schemeClr val="tx1"/>
                </a:solidFill>
                <a:latin typeface="Arial" pitchFamily="34" charset="0"/>
                <a:cs typeface="Arial" pitchFamily="34" charset="0"/>
              </a:rPr>
              <a:t>blog.</a:t>
            </a:r>
            <a:endParaRPr lang="es-ES" sz="2000" dirty="0">
              <a:latin typeface="Arial" pitchFamily="34" charset="0"/>
              <a:cs typeface="Arial" pitchFamily="34" charset="0"/>
            </a:endParaRPr>
          </a:p>
          <a:p>
            <a:pPr algn="just">
              <a:lnSpc>
                <a:spcPct val="150000"/>
              </a:lnSpc>
              <a:spcBef>
                <a:spcPct val="20000"/>
              </a:spcBef>
              <a:buFontTx/>
              <a:buBlip>
                <a:blip r:embed="rId2"/>
              </a:buBlip>
              <a:defRPr/>
            </a:pPr>
            <a:r>
              <a:rPr lang="es-ES" sz="2000" dirty="0">
                <a:latin typeface="Arial" pitchFamily="34" charset="0"/>
                <a:cs typeface="Arial" pitchFamily="34" charset="0"/>
              </a:rPr>
              <a:t> Las pruebas se realizarán el próximo </a:t>
            </a:r>
            <a:r>
              <a:rPr lang="es-ES" sz="2000" b="1" dirty="0" smtClean="0">
                <a:latin typeface="Arial" pitchFamily="34" charset="0"/>
                <a:cs typeface="Arial" pitchFamily="34" charset="0"/>
              </a:rPr>
              <a:t>13 </a:t>
            </a:r>
            <a:r>
              <a:rPr lang="es-ES" sz="2000" b="1" dirty="0">
                <a:latin typeface="Arial" pitchFamily="34" charset="0"/>
                <a:cs typeface="Arial" pitchFamily="34" charset="0"/>
              </a:rPr>
              <a:t>de noviembre.</a:t>
            </a:r>
          </a:p>
          <a:p>
            <a:pPr algn="just">
              <a:lnSpc>
                <a:spcPct val="150000"/>
              </a:lnSpc>
              <a:spcBef>
                <a:spcPct val="20000"/>
              </a:spcBef>
              <a:defRPr/>
            </a:pPr>
            <a:r>
              <a:rPr lang="es-ES" sz="2000" dirty="0">
                <a:solidFill>
                  <a:srgbClr val="0070C0"/>
                </a:solidFill>
                <a:latin typeface="Arial" pitchFamily="34" charset="0"/>
                <a:cs typeface="Arial" pitchFamily="34" charset="0"/>
              </a:rPr>
              <a:t>	Campus de Elche: Inglés, alemán, francés e italiano</a:t>
            </a:r>
          </a:p>
          <a:p>
            <a:pPr algn="just">
              <a:lnSpc>
                <a:spcPct val="150000"/>
              </a:lnSpc>
              <a:spcBef>
                <a:spcPct val="20000"/>
              </a:spcBef>
              <a:defRPr/>
            </a:pPr>
            <a:r>
              <a:rPr lang="es-ES" sz="2000" dirty="0">
                <a:solidFill>
                  <a:srgbClr val="0070C0"/>
                </a:solidFill>
                <a:latin typeface="Arial" pitchFamily="34" charset="0"/>
                <a:cs typeface="Arial" pitchFamily="34" charset="0"/>
              </a:rPr>
              <a:t>	Campus de San Juan: Inglés</a:t>
            </a:r>
          </a:p>
          <a:p>
            <a:pPr algn="just">
              <a:lnSpc>
                <a:spcPct val="150000"/>
              </a:lnSpc>
              <a:spcBef>
                <a:spcPct val="20000"/>
              </a:spcBef>
              <a:buFontTx/>
              <a:buBlip>
                <a:blip r:embed="rId2"/>
              </a:buBlip>
              <a:defRPr/>
            </a:pPr>
            <a:r>
              <a:rPr lang="es-ES" sz="2000" b="1" dirty="0">
                <a:latin typeface="Arial" pitchFamily="34" charset="0"/>
                <a:cs typeface="Arial" pitchFamily="34" charset="0"/>
              </a:rPr>
              <a:t> </a:t>
            </a:r>
            <a:r>
              <a:rPr lang="es-ES" sz="2000" dirty="0">
                <a:latin typeface="Arial" pitchFamily="34" charset="0"/>
                <a:cs typeface="Arial" pitchFamily="34" charset="0"/>
              </a:rPr>
              <a:t>Tasas por idioma: 12€</a:t>
            </a:r>
          </a:p>
          <a:p>
            <a:pPr algn="just">
              <a:lnSpc>
                <a:spcPct val="150000"/>
              </a:lnSpc>
              <a:spcBef>
                <a:spcPct val="20000"/>
              </a:spcBef>
              <a:defRPr/>
            </a:pPr>
            <a:endParaRPr lang="es-ES" sz="2000" dirty="0">
              <a:solidFill>
                <a:srgbClr val="0070C0"/>
              </a:solidFill>
              <a:latin typeface="Arial" pitchFamily="34" charset="0"/>
              <a:cs typeface="Arial" pitchFamily="34" charset="0"/>
            </a:endParaRPr>
          </a:p>
        </p:txBody>
      </p:sp>
      <p:sp>
        <p:nvSpPr>
          <p:cNvPr id="8" name="7 CuadroTexto"/>
          <p:cNvSpPr txBox="1"/>
          <p:nvPr/>
        </p:nvSpPr>
        <p:spPr>
          <a:xfrm>
            <a:off x="323850" y="1008063"/>
            <a:ext cx="7272486" cy="923925"/>
          </a:xfrm>
          <a:prstGeom prst="rect">
            <a:avLst/>
          </a:prstGeom>
          <a:ln/>
        </p:spPr>
        <p:style>
          <a:lnRef idx="3">
            <a:schemeClr val="lt1"/>
          </a:lnRef>
          <a:fillRef idx="1">
            <a:schemeClr val="accent4"/>
          </a:fillRef>
          <a:effectRef idx="1">
            <a:schemeClr val="accent4"/>
          </a:effectRef>
          <a:fontRef idx="minor">
            <a:schemeClr val="lt1"/>
          </a:fontRef>
        </p:style>
        <p:txBody>
          <a:bodyPr wrap="square">
            <a:spAutoFit/>
          </a:bodyPr>
          <a:lstStyle/>
          <a:p>
            <a:pPr algn="ctr">
              <a:lnSpc>
                <a:spcPct val="150000"/>
              </a:lnSpc>
              <a:spcBef>
                <a:spcPts val="0"/>
              </a:spcBef>
              <a:spcAft>
                <a:spcPts val="600"/>
              </a:spcAft>
              <a:defRPr/>
            </a:pPr>
            <a:r>
              <a:rPr lang="es-ES" sz="3600" b="1" dirty="0"/>
              <a:t>PRUEBA DE NIVEL DE IDIOMAS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09563" y="2201863"/>
            <a:ext cx="8496300" cy="3293209"/>
          </a:xfrm>
          <a:prstGeom prst="rect">
            <a:avLst/>
          </a:prstGeom>
          <a:ln w="76200"/>
        </p:spPr>
        <p:style>
          <a:lnRef idx="2">
            <a:schemeClr val="accent4"/>
          </a:lnRef>
          <a:fillRef idx="1">
            <a:schemeClr val="lt1"/>
          </a:fillRef>
          <a:effectRef idx="0">
            <a:schemeClr val="accent4"/>
          </a:effectRef>
          <a:fontRef idx="minor">
            <a:schemeClr val="dk1"/>
          </a:fontRef>
        </p:style>
        <p:txBody>
          <a:bodyPr>
            <a:spAutoFit/>
          </a:bodyPr>
          <a:lstStyle/>
          <a:p>
            <a:pPr marL="342900" indent="-342900" algn="just">
              <a:spcBef>
                <a:spcPts val="600"/>
              </a:spcBef>
              <a:spcAft>
                <a:spcPts val="600"/>
              </a:spcAft>
              <a:buFontTx/>
              <a:buBlip>
                <a:blip r:embed="rId2"/>
              </a:buBlip>
              <a:defRPr/>
            </a:pPr>
            <a:r>
              <a:rPr lang="es-ES" sz="2400" b="1" dirty="0"/>
              <a:t>Asociación de Centros de Lenguas en la Enseñanza Superior</a:t>
            </a:r>
            <a:r>
              <a:rPr lang="es-ES" sz="2400" dirty="0"/>
              <a:t> (</a:t>
            </a:r>
            <a:r>
              <a:rPr lang="es-ES" sz="2400" b="1" dirty="0"/>
              <a:t>ACLES</a:t>
            </a:r>
            <a:r>
              <a:rPr lang="es-ES" sz="2400" dirty="0"/>
              <a:t>), está destinada a promover el aprendizaje y difusión de distintas lenguas en la Enseñanza Superior. </a:t>
            </a:r>
          </a:p>
          <a:p>
            <a:pPr marL="342900" indent="-342900" algn="just">
              <a:spcBef>
                <a:spcPts val="600"/>
              </a:spcBef>
              <a:spcAft>
                <a:spcPts val="600"/>
              </a:spcAft>
              <a:buFontTx/>
              <a:buBlip>
                <a:blip r:embed="rId2"/>
              </a:buBlip>
              <a:defRPr/>
            </a:pPr>
            <a:r>
              <a:rPr lang="es-ES" sz="2400" b="1" dirty="0">
                <a:solidFill>
                  <a:srgbClr val="FF0000"/>
                </a:solidFill>
              </a:rPr>
              <a:t>Convocatorias en junio y </a:t>
            </a:r>
            <a:r>
              <a:rPr lang="es-ES" sz="2400" b="1" dirty="0" smtClean="0">
                <a:solidFill>
                  <a:srgbClr val="FF0000"/>
                </a:solidFill>
              </a:rPr>
              <a:t>noviembre </a:t>
            </a:r>
            <a:r>
              <a:rPr lang="es-ES" sz="2400" b="1" dirty="0">
                <a:solidFill>
                  <a:srgbClr val="FF0000"/>
                </a:solidFill>
              </a:rPr>
              <a:t>de </a:t>
            </a:r>
            <a:r>
              <a:rPr lang="es-ES" sz="2400" b="1" dirty="0" smtClean="0">
                <a:solidFill>
                  <a:srgbClr val="FF0000"/>
                </a:solidFill>
              </a:rPr>
              <a:t>2016</a:t>
            </a:r>
            <a:endParaRPr lang="es-ES" sz="2400" b="1" dirty="0">
              <a:solidFill>
                <a:srgbClr val="FF0000"/>
              </a:solidFill>
            </a:endParaRPr>
          </a:p>
          <a:p>
            <a:pPr marL="342900" indent="-342900" algn="just">
              <a:spcBef>
                <a:spcPts val="600"/>
              </a:spcBef>
              <a:spcAft>
                <a:spcPts val="600"/>
              </a:spcAft>
              <a:buFontTx/>
              <a:buBlip>
                <a:blip r:embed="rId2"/>
              </a:buBlip>
              <a:defRPr/>
            </a:pPr>
            <a:r>
              <a:rPr lang="es-ES" sz="2400" b="1" dirty="0"/>
              <a:t>Niveles B1 y B2 de </a:t>
            </a:r>
            <a:r>
              <a:rPr lang="es-ES" sz="2400" b="1" dirty="0" smtClean="0"/>
              <a:t>inglés</a:t>
            </a:r>
          </a:p>
          <a:p>
            <a:pPr algn="just">
              <a:spcBef>
                <a:spcPts val="600"/>
              </a:spcBef>
              <a:spcAft>
                <a:spcPts val="600"/>
              </a:spcAft>
              <a:defRPr/>
            </a:pPr>
            <a:r>
              <a:rPr lang="es-ES" sz="2400" dirty="0"/>
              <a:t> </a:t>
            </a:r>
            <a:r>
              <a:rPr lang="es-ES" sz="2400" dirty="0" smtClean="0"/>
              <a:t>    El </a:t>
            </a:r>
            <a:r>
              <a:rPr lang="es-ES" sz="2400" dirty="0"/>
              <a:t>plazo de </a:t>
            </a:r>
            <a:r>
              <a:rPr lang="es-ES" sz="2400" b="1" dirty="0"/>
              <a:t>inscripción</a:t>
            </a:r>
            <a:r>
              <a:rPr lang="es-ES" sz="2400" dirty="0"/>
              <a:t> </a:t>
            </a:r>
            <a:r>
              <a:rPr lang="es-ES" sz="2400" dirty="0" smtClean="0"/>
              <a:t>es hasta el </a:t>
            </a:r>
            <a:r>
              <a:rPr lang="es-ES" sz="2400" dirty="0"/>
              <a:t>30 de octubre de 2015.</a:t>
            </a:r>
            <a:endParaRPr lang="es-ES" sz="2400" b="1" dirty="0"/>
          </a:p>
          <a:p>
            <a:pPr marL="800100" lvl="1" indent="-342900" algn="just">
              <a:spcBef>
                <a:spcPts val="600"/>
              </a:spcBef>
              <a:spcAft>
                <a:spcPts val="600"/>
              </a:spcAft>
              <a:buFontTx/>
              <a:buBlip>
                <a:blip r:embed="rId2"/>
              </a:buBlip>
              <a:defRPr/>
            </a:pPr>
            <a:r>
              <a:rPr lang="es-ES" sz="2400" dirty="0" smtClean="0"/>
              <a:t>Próxima Convocatoria : </a:t>
            </a:r>
            <a:r>
              <a:rPr lang="es-ES" sz="2400" b="1" dirty="0"/>
              <a:t>21 de </a:t>
            </a:r>
            <a:r>
              <a:rPr lang="es-ES" sz="2400" b="1" dirty="0" smtClean="0"/>
              <a:t>noviembre 2015</a:t>
            </a:r>
            <a:endParaRPr lang="es-ES" sz="2400" b="1" dirty="0"/>
          </a:p>
        </p:txBody>
      </p:sp>
      <p:sp>
        <p:nvSpPr>
          <p:cNvPr id="8" name="7 CuadroTexto"/>
          <p:cNvSpPr txBox="1"/>
          <p:nvPr/>
        </p:nvSpPr>
        <p:spPr>
          <a:xfrm>
            <a:off x="323850" y="1008063"/>
            <a:ext cx="7272486" cy="658706"/>
          </a:xfrm>
          <a:prstGeom prst="rect">
            <a:avLst/>
          </a:prstGeom>
          <a:ln/>
        </p:spPr>
        <p:style>
          <a:lnRef idx="3">
            <a:schemeClr val="lt1"/>
          </a:lnRef>
          <a:fillRef idx="1">
            <a:schemeClr val="accent4"/>
          </a:fillRef>
          <a:effectRef idx="1">
            <a:schemeClr val="accent4"/>
          </a:effectRef>
          <a:fontRef idx="minor">
            <a:schemeClr val="lt1"/>
          </a:fontRef>
        </p:style>
        <p:txBody>
          <a:bodyPr wrap="square">
            <a:spAutoFit/>
          </a:bodyPr>
          <a:lstStyle/>
          <a:p>
            <a:pPr algn="ctr">
              <a:lnSpc>
                <a:spcPct val="150000"/>
              </a:lnSpc>
              <a:spcBef>
                <a:spcPts val="0"/>
              </a:spcBef>
              <a:spcAft>
                <a:spcPts val="600"/>
              </a:spcAft>
              <a:defRPr/>
            </a:pPr>
            <a:r>
              <a:rPr lang="es-ES" sz="2800" b="1" dirty="0"/>
              <a:t>EXÁMENES DE CERTIFICACIÓN CERTACLES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457200" y="3987800"/>
            <a:ext cx="80772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s-ES" altLang="es-ES" sz="2800" b="1" dirty="0">
                <a:solidFill>
                  <a:srgbClr val="C00000"/>
                </a:solidFill>
                <a:latin typeface="Tahoma" panose="020B0604030504040204" pitchFamily="34" charset="0"/>
              </a:rPr>
              <a:t>CONVOCATORIA ERASMUS ESTUDIOS </a:t>
            </a:r>
          </a:p>
          <a:p>
            <a:pPr algn="ctr" eaLnBrk="1" hangingPunct="1">
              <a:spcBef>
                <a:spcPct val="50000"/>
              </a:spcBef>
              <a:buFontTx/>
              <a:buNone/>
            </a:pPr>
            <a:r>
              <a:rPr lang="es-ES" altLang="es-ES" sz="2800" b="1" dirty="0" smtClean="0">
                <a:solidFill>
                  <a:srgbClr val="C00000"/>
                </a:solidFill>
                <a:latin typeface="Tahoma" panose="020B0604030504040204" pitchFamily="34" charset="0"/>
              </a:rPr>
              <a:t>2016 </a:t>
            </a:r>
            <a:r>
              <a:rPr lang="es-ES" altLang="es-ES" sz="2800" b="1" dirty="0">
                <a:solidFill>
                  <a:srgbClr val="C00000"/>
                </a:solidFill>
                <a:latin typeface="Tahoma" panose="020B0604030504040204" pitchFamily="34" charset="0"/>
              </a:rPr>
              <a:t>– </a:t>
            </a:r>
            <a:r>
              <a:rPr lang="es-ES" altLang="es-ES" sz="2800" b="1" dirty="0" smtClean="0">
                <a:solidFill>
                  <a:srgbClr val="C00000"/>
                </a:solidFill>
                <a:latin typeface="Tahoma" panose="020B0604030504040204" pitchFamily="34" charset="0"/>
              </a:rPr>
              <a:t>2017</a:t>
            </a:r>
            <a:endParaRPr lang="es-ES" altLang="es-ES" sz="2800" b="1" dirty="0">
              <a:solidFill>
                <a:srgbClr val="C00000"/>
              </a:solidFill>
              <a:latin typeface="Tahoma" panose="020B0604030504040204" pitchFamily="34" charset="0"/>
            </a:endParaRPr>
          </a:p>
        </p:txBody>
      </p:sp>
      <p:pic>
        <p:nvPicPr>
          <p:cNvPr id="36867"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782590"/>
            <a:ext cx="1355725"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5" descr="Erasmu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117671"/>
            <a:ext cx="52673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323850" y="1008063"/>
            <a:ext cx="8416925" cy="923925"/>
          </a:xfrm>
          <a:prstGeom prst="rect">
            <a:avLst/>
          </a:prstGeom>
          <a:ln/>
        </p:spPr>
        <p:style>
          <a:lnRef idx="3">
            <a:schemeClr val="lt1"/>
          </a:lnRef>
          <a:fillRef idx="1">
            <a:schemeClr val="accent2"/>
          </a:fillRef>
          <a:effectRef idx="1">
            <a:schemeClr val="accent2"/>
          </a:effectRef>
          <a:fontRef idx="minor">
            <a:schemeClr val="lt1"/>
          </a:fontRef>
        </p:style>
        <p:txBody>
          <a:bodyPr wrap="square">
            <a:spAutoFit/>
          </a:bodyPr>
          <a:lstStyle/>
          <a:p>
            <a:pPr algn="ctr">
              <a:lnSpc>
                <a:spcPct val="150000"/>
              </a:lnSpc>
              <a:spcBef>
                <a:spcPts val="0"/>
              </a:spcBef>
              <a:spcAft>
                <a:spcPts val="600"/>
              </a:spcAft>
              <a:defRPr/>
            </a:pPr>
            <a:r>
              <a:rPr lang="es-ES" sz="3600" b="1" dirty="0"/>
              <a:t>PROGRAMA ERASMUS + (ESTUDIOS)</a:t>
            </a:r>
          </a:p>
        </p:txBody>
      </p:sp>
      <p:graphicFrame>
        <p:nvGraphicFramePr>
          <p:cNvPr id="2" name="1 Tabla"/>
          <p:cNvGraphicFramePr>
            <a:graphicFrameLocks noGrp="1"/>
          </p:cNvGraphicFramePr>
          <p:nvPr>
            <p:extLst>
              <p:ext uri="{D42A27DB-BD31-4B8C-83A1-F6EECF244321}">
                <p14:modId xmlns:p14="http://schemas.microsoft.com/office/powerpoint/2010/main" val="3187216472"/>
              </p:ext>
            </p:extLst>
          </p:nvPr>
        </p:nvGraphicFramePr>
        <p:xfrm>
          <a:off x="395288" y="1943100"/>
          <a:ext cx="8345487" cy="4016375"/>
        </p:xfrm>
        <a:graphic>
          <a:graphicData uri="http://schemas.openxmlformats.org/drawingml/2006/table">
            <a:tbl>
              <a:tblPr firstRow="1" firstCol="1" lastRow="1" lastCol="1" bandRow="1" bandCol="1">
                <a:tableStyleId>{5C22544A-7EE6-4342-B048-85BDC9FD1C3A}</a:tableStyleId>
              </a:tblPr>
              <a:tblGrid>
                <a:gridCol w="1584025"/>
                <a:gridCol w="5688092"/>
                <a:gridCol w="1073370"/>
              </a:tblGrid>
              <a:tr h="779710">
                <a:tc>
                  <a:txBody>
                    <a:bodyPr/>
                    <a:lstStyle/>
                    <a:p>
                      <a:pPr algn="ctr">
                        <a:spcAft>
                          <a:spcPts val="0"/>
                        </a:spcAft>
                      </a:pPr>
                      <a:r>
                        <a:rPr lang="es-ES" sz="1400" dirty="0">
                          <a:solidFill>
                            <a:schemeClr val="bg1"/>
                          </a:solidFill>
                          <a:effectLst/>
                          <a:latin typeface="Arial" pitchFamily="34" charset="0"/>
                          <a:cs typeface="Arial" pitchFamily="34" charset="0"/>
                        </a:rPr>
                        <a:t>Mérito</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es-ES" sz="1400" dirty="0">
                          <a:solidFill>
                            <a:schemeClr val="bg1"/>
                          </a:solidFill>
                          <a:effectLst/>
                          <a:latin typeface="Arial" pitchFamily="34" charset="0"/>
                          <a:cs typeface="Arial" pitchFamily="34" charset="0"/>
                        </a:rPr>
                        <a:t>Criterios</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es-ES" sz="1400" dirty="0">
                          <a:solidFill>
                            <a:schemeClr val="bg1"/>
                          </a:solidFill>
                          <a:effectLst/>
                          <a:latin typeface="Arial" pitchFamily="34" charset="0"/>
                          <a:cs typeface="Arial" pitchFamily="34" charset="0"/>
                        </a:rPr>
                        <a:t>Puntuación máxima sobre 13</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r>
              <a:tr h="2259548">
                <a:tc>
                  <a:txBody>
                    <a:bodyPr/>
                    <a:lstStyle/>
                    <a:p>
                      <a:pPr>
                        <a:spcAft>
                          <a:spcPts val="0"/>
                        </a:spcAft>
                      </a:pPr>
                      <a:r>
                        <a:rPr lang="es-ES" sz="1400" dirty="0">
                          <a:solidFill>
                            <a:schemeClr val="bg1"/>
                          </a:solidFill>
                          <a:effectLst/>
                          <a:latin typeface="Arial" pitchFamily="34" charset="0"/>
                          <a:cs typeface="Arial" pitchFamily="34" charset="0"/>
                        </a:rPr>
                        <a:t>Expediente académico</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just">
                        <a:spcAft>
                          <a:spcPts val="0"/>
                        </a:spcAft>
                      </a:pPr>
                      <a:r>
                        <a:rPr lang="es-ES" sz="1400" b="1" dirty="0">
                          <a:effectLst/>
                          <a:latin typeface="Arial" pitchFamily="34" charset="0"/>
                          <a:cs typeface="Arial" pitchFamily="34" charset="0"/>
                        </a:rPr>
                        <a:t>Para Ingenierías </a:t>
                      </a:r>
                      <a:r>
                        <a:rPr lang="es-ES" sz="1400" b="1" dirty="0" smtClean="0">
                          <a:effectLst/>
                          <a:latin typeface="Arial" pitchFamily="34" charset="0"/>
                          <a:cs typeface="Arial" pitchFamily="34" charset="0"/>
                        </a:rPr>
                        <a:t>EPSE: </a:t>
                      </a:r>
                      <a:endParaRPr lang="es-ES" sz="1400" b="1" dirty="0">
                        <a:effectLst/>
                        <a:latin typeface="Arial" pitchFamily="34" charset="0"/>
                        <a:cs typeface="Arial" pitchFamily="34" charset="0"/>
                      </a:endParaRPr>
                    </a:p>
                    <a:p>
                      <a:pPr algn="just">
                        <a:spcAft>
                          <a:spcPts val="0"/>
                        </a:spcAft>
                      </a:pPr>
                      <a:r>
                        <a:rPr lang="es-ES" sz="1400" dirty="0">
                          <a:effectLst/>
                          <a:latin typeface="Arial" pitchFamily="34" charset="0"/>
                          <a:cs typeface="Arial" pitchFamily="34" charset="0"/>
                        </a:rPr>
                        <a:t>Media tipo C según R.D. 1125/2003 (créditos troncales superados hasta el curso inmediatamente  anterior “septiembre </a:t>
                      </a:r>
                      <a:r>
                        <a:rPr lang="es-ES" sz="1400" dirty="0" smtClean="0">
                          <a:effectLst/>
                          <a:latin typeface="Arial" pitchFamily="34" charset="0"/>
                          <a:cs typeface="Arial" pitchFamily="34" charset="0"/>
                        </a:rPr>
                        <a:t>15”) </a:t>
                      </a:r>
                      <a:r>
                        <a:rPr lang="es-ES" sz="1400" dirty="0">
                          <a:effectLst/>
                          <a:latin typeface="Arial" pitchFamily="34" charset="0"/>
                          <a:cs typeface="Arial" pitchFamily="34" charset="0"/>
                        </a:rPr>
                        <a:t>y el número de créditos superados.</a:t>
                      </a:r>
                    </a:p>
                    <a:p>
                      <a:pPr algn="just">
                        <a:spcAft>
                          <a:spcPts val="0"/>
                        </a:spcAft>
                      </a:pPr>
                      <a:r>
                        <a:rPr lang="es-ES" sz="1400" b="1" dirty="0" smtClean="0">
                          <a:effectLst/>
                          <a:latin typeface="Arial" pitchFamily="34" charset="0"/>
                          <a:cs typeface="Arial" pitchFamily="34" charset="0"/>
                        </a:rPr>
                        <a:t>Para </a:t>
                      </a:r>
                      <a:r>
                        <a:rPr lang="es-ES" sz="1400" b="1" dirty="0">
                          <a:effectLst/>
                          <a:latin typeface="Arial" pitchFamily="34" charset="0"/>
                          <a:cs typeface="Arial" pitchFamily="34" charset="0"/>
                        </a:rPr>
                        <a:t>Grado: </a:t>
                      </a:r>
                    </a:p>
                    <a:p>
                      <a:pPr algn="just">
                        <a:spcAft>
                          <a:spcPts val="0"/>
                        </a:spcAft>
                      </a:pPr>
                      <a:r>
                        <a:rPr lang="es-ES" sz="1400" dirty="0">
                          <a:effectLst/>
                          <a:latin typeface="Arial" pitchFamily="34" charset="0"/>
                          <a:cs typeface="Arial" pitchFamily="34" charset="0"/>
                        </a:rPr>
                        <a:t>Media tipo C según R.D. 1125/2003 (créditos básicos y obligatorios superados hasta el curso inmediatamente  anterior “septiembre </a:t>
                      </a:r>
                      <a:r>
                        <a:rPr lang="es-ES" sz="1400" dirty="0" smtClean="0">
                          <a:effectLst/>
                          <a:latin typeface="Arial" pitchFamily="34" charset="0"/>
                          <a:cs typeface="Arial" pitchFamily="34" charset="0"/>
                        </a:rPr>
                        <a:t>15”) </a:t>
                      </a:r>
                      <a:r>
                        <a:rPr lang="es-ES" sz="1400" dirty="0">
                          <a:effectLst/>
                          <a:latin typeface="Arial" pitchFamily="34" charset="0"/>
                          <a:cs typeface="Arial" pitchFamily="34" charset="0"/>
                        </a:rPr>
                        <a:t>y el número de créditos superados.</a:t>
                      </a:r>
                    </a:p>
                    <a:p>
                      <a:pPr algn="just">
                        <a:spcAft>
                          <a:spcPts val="0"/>
                        </a:spcAft>
                      </a:pPr>
                      <a:r>
                        <a:rPr lang="es-ES" sz="1400" dirty="0" smtClean="0">
                          <a:effectLst/>
                          <a:latin typeface="Arial" pitchFamily="34" charset="0"/>
                          <a:cs typeface="Arial" pitchFamily="34" charset="0"/>
                        </a:rPr>
                        <a:t>Para </a:t>
                      </a:r>
                      <a:r>
                        <a:rPr lang="es-ES" sz="1400" dirty="0">
                          <a:effectLst/>
                          <a:latin typeface="Arial" pitchFamily="34" charset="0"/>
                          <a:cs typeface="Arial" pitchFamily="34" charset="0"/>
                        </a:rPr>
                        <a:t>el cálculo de este valor se tendrá en cuenta el 40% de la nota y el 60% de los créditos superados</a:t>
                      </a:r>
                      <a:r>
                        <a:rPr lang="es-ES" sz="1400" dirty="0" smtClean="0">
                          <a:effectLst/>
                          <a:latin typeface="Arial" pitchFamily="34" charset="0"/>
                          <a:cs typeface="Arial" pitchFamily="34" charset="0"/>
                        </a:rPr>
                        <a:t>.</a:t>
                      </a:r>
                      <a:endParaRPr lang="es-ES" sz="1400" dirty="0">
                        <a:effectLst/>
                        <a:latin typeface="Arial" pitchFamily="34" charset="0"/>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a:solidFill>
                            <a:schemeClr val="tx1"/>
                          </a:solidFill>
                          <a:effectLst/>
                          <a:latin typeface="Arial" pitchFamily="34" charset="0"/>
                          <a:cs typeface="Arial" pitchFamily="34" charset="0"/>
                        </a:rPr>
                        <a:t>3</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47030">
                <a:tc rowSpan="4">
                  <a:txBody>
                    <a:bodyPr/>
                    <a:lstStyle/>
                    <a:p>
                      <a:pPr algn="just">
                        <a:spcAft>
                          <a:spcPts val="0"/>
                        </a:spcAft>
                      </a:pPr>
                      <a:r>
                        <a:rPr lang="es-ES" sz="1400" dirty="0">
                          <a:solidFill>
                            <a:schemeClr val="bg1"/>
                          </a:solidFill>
                          <a:effectLst/>
                          <a:latin typeface="Arial" pitchFamily="34" charset="0"/>
                          <a:cs typeface="Arial" pitchFamily="34" charset="0"/>
                        </a:rPr>
                        <a:t>Conocimientos de INGLES</a:t>
                      </a:r>
                    </a:p>
                    <a:p>
                      <a:pPr algn="just">
                        <a:spcAft>
                          <a:spcPts val="0"/>
                        </a:spcAft>
                      </a:pPr>
                      <a:r>
                        <a:rPr lang="es-ES" sz="1400" dirty="0">
                          <a:solidFill>
                            <a:schemeClr val="tx1"/>
                          </a:solidFill>
                          <a:effectLst/>
                          <a:latin typeface="Arial" pitchFamily="34" charset="0"/>
                          <a:cs typeface="Arial" pitchFamily="34" charset="0"/>
                        </a:rPr>
                        <a:t> </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s-ES" sz="1400" dirty="0">
                          <a:effectLst/>
                          <a:latin typeface="Arial" pitchFamily="34" charset="0"/>
                          <a:cs typeface="Arial" pitchFamily="34" charset="0"/>
                        </a:rPr>
                        <a:t>Certificación  </a:t>
                      </a:r>
                      <a:r>
                        <a:rPr lang="es-ES" sz="1400" dirty="0" smtClean="0">
                          <a:effectLst/>
                          <a:latin typeface="Arial" pitchFamily="34" charset="0"/>
                          <a:cs typeface="Arial" pitchFamily="34" charset="0"/>
                        </a:rPr>
                        <a:t>C1 MCER o </a:t>
                      </a:r>
                      <a:r>
                        <a:rPr lang="es-ES" sz="1400" dirty="0">
                          <a:effectLst/>
                          <a:latin typeface="Arial" pitchFamily="34" charset="0"/>
                          <a:cs typeface="Arial" pitchFamily="34" charset="0"/>
                        </a:rPr>
                        <a:t>superior</a:t>
                      </a:r>
                      <a:endParaRPr lang="es-ES" sz="1400" dirty="0">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2</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88075">
                <a:tc vMerge="1">
                  <a:txBody>
                    <a:bodyPr/>
                    <a:lstStyle/>
                    <a:p>
                      <a:endParaRPr lang="es-ES"/>
                    </a:p>
                  </a:txBody>
                  <a:tcPr/>
                </a:tc>
                <a:tc>
                  <a:txBody>
                    <a:bodyPr/>
                    <a:lstStyle/>
                    <a:p>
                      <a:pPr>
                        <a:spcAft>
                          <a:spcPts val="0"/>
                        </a:spcAft>
                      </a:pPr>
                      <a:r>
                        <a:rPr lang="es-ES" sz="1400" dirty="0">
                          <a:effectLst/>
                          <a:latin typeface="Arial" pitchFamily="34" charset="0"/>
                          <a:cs typeface="Arial" pitchFamily="34" charset="0"/>
                        </a:rPr>
                        <a:t>Certificación </a:t>
                      </a:r>
                      <a:r>
                        <a:rPr lang="es-ES" sz="1400" dirty="0" smtClean="0">
                          <a:effectLst/>
                          <a:latin typeface="Arial" pitchFamily="34" charset="0"/>
                          <a:cs typeface="Arial" pitchFamily="34" charset="0"/>
                        </a:rPr>
                        <a:t>B2</a:t>
                      </a:r>
                      <a:r>
                        <a:rPr lang="es-ES" sz="1400" baseline="0" dirty="0" smtClean="0">
                          <a:effectLst/>
                          <a:latin typeface="Arial" pitchFamily="34" charset="0"/>
                          <a:cs typeface="Arial" pitchFamily="34" charset="0"/>
                        </a:rPr>
                        <a:t> MCER (6º laboratorio de idiomas UMH/EOI)</a:t>
                      </a:r>
                      <a:endParaRPr lang="es-ES" sz="1400" dirty="0">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1,5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16057">
                <a:tc vMerge="1">
                  <a:txBody>
                    <a:bodyPr/>
                    <a:lstStyle/>
                    <a:p>
                      <a:endParaRPr lang="es-ES"/>
                    </a:p>
                  </a:txBody>
                  <a:tcPr/>
                </a:tc>
                <a:tc>
                  <a:txBody>
                    <a:bodyPr/>
                    <a:lstStyle/>
                    <a:p>
                      <a:pPr>
                        <a:spcAft>
                          <a:spcPts val="0"/>
                        </a:spcAft>
                      </a:pPr>
                      <a:r>
                        <a:rPr lang="es-ES" sz="1400" dirty="0" smtClean="0">
                          <a:effectLst/>
                          <a:latin typeface="Arial" pitchFamily="34" charset="0"/>
                          <a:cs typeface="Arial" pitchFamily="34" charset="0"/>
                        </a:rPr>
                        <a:t>Certificación</a:t>
                      </a:r>
                      <a:r>
                        <a:rPr lang="es-ES" sz="1400" baseline="0" dirty="0" smtClean="0">
                          <a:effectLst/>
                          <a:latin typeface="Arial" pitchFamily="34" charset="0"/>
                          <a:cs typeface="Arial" pitchFamily="34" charset="0"/>
                        </a:rPr>
                        <a:t> 5º laboratorio de idiomas/EOI</a:t>
                      </a:r>
                      <a:endParaRPr lang="es-ES" sz="1400" dirty="0">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Times New Roman"/>
                          <a:cs typeface="Arial" pitchFamily="34" charset="0"/>
                        </a:rPr>
                        <a:t>1</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5955">
                <a:tc vMerge="1">
                  <a:txBody>
                    <a:bodyPr/>
                    <a:lstStyle/>
                    <a:p>
                      <a:endParaRPr lang="es-ES"/>
                    </a:p>
                  </a:txBody>
                  <a:tcPr/>
                </a:tc>
                <a:tc>
                  <a:txBody>
                    <a:bodyPr/>
                    <a:lstStyle/>
                    <a:p>
                      <a:pPr>
                        <a:spcAft>
                          <a:spcPts val="0"/>
                        </a:spcAft>
                      </a:pPr>
                      <a:r>
                        <a:rPr lang="es-ES" sz="1400" b="0" dirty="0">
                          <a:solidFill>
                            <a:schemeClr val="tx1"/>
                          </a:solidFill>
                          <a:effectLst/>
                          <a:latin typeface="Arial" pitchFamily="34" charset="0"/>
                          <a:cs typeface="Arial" pitchFamily="34" charset="0"/>
                        </a:rPr>
                        <a:t>Certificación </a:t>
                      </a:r>
                      <a:r>
                        <a:rPr lang="es-ES" sz="1400" b="0" dirty="0" smtClean="0">
                          <a:solidFill>
                            <a:schemeClr val="tx1"/>
                          </a:solidFill>
                          <a:effectLst/>
                          <a:latin typeface="Arial" pitchFamily="34" charset="0"/>
                          <a:cs typeface="Arial" pitchFamily="34" charset="0"/>
                        </a:rPr>
                        <a:t>B1</a:t>
                      </a:r>
                      <a:r>
                        <a:rPr lang="es-ES" sz="1400" b="0" baseline="0" dirty="0" smtClean="0">
                          <a:solidFill>
                            <a:schemeClr val="tx1"/>
                          </a:solidFill>
                          <a:effectLst/>
                          <a:latin typeface="Arial" pitchFamily="34" charset="0"/>
                          <a:cs typeface="Arial" pitchFamily="34" charset="0"/>
                        </a:rPr>
                        <a:t> MCER (4º laboratorio de idiomas UMH/EOI)</a:t>
                      </a:r>
                      <a:endParaRPr lang="es-ES" sz="1400" b="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0,5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bl>
          </a:graphicData>
        </a:graphic>
      </p:graphicFrame>
      <p:pic>
        <p:nvPicPr>
          <p:cNvPr id="37920" name="Picture 5" descr="Erasm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pie de página 2"/>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323850" y="1136923"/>
            <a:ext cx="8496300" cy="923925"/>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3600" b="1" dirty="0"/>
              <a:t>PROGRAMA ERASMUS + (ESTUDIOS)</a:t>
            </a:r>
          </a:p>
        </p:txBody>
      </p:sp>
      <p:graphicFrame>
        <p:nvGraphicFramePr>
          <p:cNvPr id="2" name="1 Tabla"/>
          <p:cNvGraphicFramePr>
            <a:graphicFrameLocks noGrp="1"/>
          </p:cNvGraphicFramePr>
          <p:nvPr>
            <p:extLst>
              <p:ext uri="{D42A27DB-BD31-4B8C-83A1-F6EECF244321}">
                <p14:modId xmlns:p14="http://schemas.microsoft.com/office/powerpoint/2010/main" val="3404247973"/>
              </p:ext>
            </p:extLst>
          </p:nvPr>
        </p:nvGraphicFramePr>
        <p:xfrm>
          <a:off x="395288" y="2000229"/>
          <a:ext cx="8345487" cy="3733027"/>
        </p:xfrm>
        <a:graphic>
          <a:graphicData uri="http://schemas.openxmlformats.org/drawingml/2006/table">
            <a:tbl>
              <a:tblPr firstRow="1" firstCol="1" lastRow="1" lastCol="1" bandRow="1" bandCol="1">
                <a:tableStyleId>{5C22544A-7EE6-4342-B048-85BDC9FD1C3A}</a:tableStyleId>
              </a:tblPr>
              <a:tblGrid>
                <a:gridCol w="1944031"/>
                <a:gridCol w="5328086"/>
                <a:gridCol w="1073370"/>
              </a:tblGrid>
              <a:tr h="781501">
                <a:tc>
                  <a:txBody>
                    <a:bodyPr/>
                    <a:lstStyle/>
                    <a:p>
                      <a:pPr algn="ctr">
                        <a:spcAft>
                          <a:spcPts val="0"/>
                        </a:spcAft>
                      </a:pPr>
                      <a:r>
                        <a:rPr lang="es-ES" sz="1400" dirty="0">
                          <a:solidFill>
                            <a:schemeClr val="bg1"/>
                          </a:solidFill>
                          <a:effectLst/>
                          <a:latin typeface="Arial" pitchFamily="34" charset="0"/>
                          <a:cs typeface="Arial" pitchFamily="34" charset="0"/>
                        </a:rPr>
                        <a:t>Mérito</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es-ES" sz="1400" dirty="0">
                          <a:solidFill>
                            <a:schemeClr val="bg1"/>
                          </a:solidFill>
                          <a:effectLst/>
                          <a:latin typeface="Arial" pitchFamily="34" charset="0"/>
                          <a:cs typeface="Arial" pitchFamily="34" charset="0"/>
                        </a:rPr>
                        <a:t>Criterios</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es-ES" sz="1400" dirty="0">
                          <a:solidFill>
                            <a:schemeClr val="bg1"/>
                          </a:solidFill>
                          <a:effectLst/>
                          <a:latin typeface="Arial" pitchFamily="34" charset="0"/>
                          <a:cs typeface="Arial" pitchFamily="34" charset="0"/>
                        </a:rPr>
                        <a:t>Puntuación máxima sobre 13</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r>
              <a:tr h="226465">
                <a:tc rowSpan="7">
                  <a:txBody>
                    <a:bodyPr/>
                    <a:lstStyle/>
                    <a:p>
                      <a:pPr algn="just">
                        <a:spcAft>
                          <a:spcPts val="0"/>
                        </a:spcAft>
                      </a:pPr>
                      <a:r>
                        <a:rPr lang="es-ES" sz="1400" dirty="0">
                          <a:solidFill>
                            <a:schemeClr val="bg1"/>
                          </a:solidFill>
                          <a:effectLst/>
                          <a:latin typeface="Arial" pitchFamily="34" charset="0"/>
                          <a:cs typeface="Arial" pitchFamily="34" charset="0"/>
                        </a:rPr>
                        <a:t>Conocimientos del idiomas de destino </a:t>
                      </a: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s-ES" sz="1400" dirty="0" smtClean="0">
                          <a:effectLst/>
                          <a:latin typeface="Arial" pitchFamily="34" charset="0"/>
                          <a:cs typeface="Arial" pitchFamily="34" charset="0"/>
                        </a:rPr>
                        <a:t>Certificación  C1 MCER o superior</a:t>
                      </a:r>
                      <a:endParaRPr lang="es-ES" sz="1400" dirty="0" smtClean="0">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Times New Roman"/>
                          <a:cs typeface="Arial" pitchFamily="34" charset="0"/>
                        </a:rPr>
                        <a:t>3</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vMerge="1">
                  <a:txBody>
                    <a:bodyPr/>
                    <a:lstStyle/>
                    <a:p>
                      <a:pPr algn="just">
                        <a:spcAft>
                          <a:spcPts val="0"/>
                        </a:spcAft>
                      </a:pPr>
                      <a:endParaRPr lang="es-ES" sz="1400" dirty="0">
                        <a:solidFill>
                          <a:schemeClr val="tx1"/>
                        </a:solidFill>
                        <a:effectLst/>
                        <a:latin typeface="Arial" pitchFamily="34" charset="0"/>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s-ES" sz="1400" dirty="0">
                          <a:solidFill>
                            <a:schemeClr val="tx1"/>
                          </a:solidFill>
                          <a:effectLst/>
                          <a:latin typeface="Arial" pitchFamily="34" charset="0"/>
                          <a:cs typeface="Arial" pitchFamily="34" charset="0"/>
                        </a:rPr>
                        <a:t>Certificación </a:t>
                      </a:r>
                      <a:r>
                        <a:rPr lang="es-ES" sz="1400" dirty="0" smtClean="0">
                          <a:solidFill>
                            <a:schemeClr val="tx1"/>
                          </a:solidFill>
                          <a:effectLst/>
                          <a:latin typeface="Arial" pitchFamily="34" charset="0"/>
                          <a:cs typeface="Arial" pitchFamily="34" charset="0"/>
                        </a:rPr>
                        <a:t>B2 o superior  (6º curso EOI)</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2.5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30205">
                <a:tc vMerge="1">
                  <a:txBody>
                    <a:bodyPr/>
                    <a:lstStyle/>
                    <a:p>
                      <a:endParaRPr lang="es-ES"/>
                    </a:p>
                  </a:txBody>
                  <a:tcPr/>
                </a:tc>
                <a:tc>
                  <a:txBody>
                    <a:bodyPr/>
                    <a:lstStyle/>
                    <a:p>
                      <a:pPr>
                        <a:spcAft>
                          <a:spcPts val="0"/>
                        </a:spcAft>
                      </a:pPr>
                      <a:r>
                        <a:rPr lang="es-ES" sz="1400" dirty="0">
                          <a:solidFill>
                            <a:schemeClr val="tx1"/>
                          </a:solidFill>
                          <a:effectLst/>
                          <a:latin typeface="Arial" pitchFamily="34" charset="0"/>
                          <a:cs typeface="Arial" pitchFamily="34" charset="0"/>
                        </a:rPr>
                        <a:t>Certificación </a:t>
                      </a:r>
                      <a:r>
                        <a:rPr lang="es-ES" sz="1400" dirty="0" smtClean="0">
                          <a:solidFill>
                            <a:schemeClr val="tx1"/>
                          </a:solidFill>
                          <a:effectLst/>
                          <a:latin typeface="Arial" pitchFamily="34" charset="0"/>
                          <a:cs typeface="Arial" pitchFamily="34" charset="0"/>
                        </a:rPr>
                        <a:t>5º curso EOI</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2</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vMerge="1">
                  <a:txBody>
                    <a:bodyPr/>
                    <a:lstStyle/>
                    <a:p>
                      <a:endParaRPr lang="es-ES"/>
                    </a:p>
                  </a:txBody>
                  <a:tcPr/>
                </a:tc>
                <a:tc>
                  <a:txBody>
                    <a:bodyPr/>
                    <a:lstStyle/>
                    <a:p>
                      <a:pPr>
                        <a:spcAft>
                          <a:spcPts val="0"/>
                        </a:spcAft>
                      </a:pPr>
                      <a:r>
                        <a:rPr lang="es-ES" sz="1400" dirty="0">
                          <a:solidFill>
                            <a:schemeClr val="tx1"/>
                          </a:solidFill>
                          <a:effectLst/>
                          <a:latin typeface="Arial" pitchFamily="34" charset="0"/>
                          <a:cs typeface="Arial" pitchFamily="34" charset="0"/>
                        </a:rPr>
                        <a:t>Certificación </a:t>
                      </a:r>
                      <a:r>
                        <a:rPr lang="es-ES" sz="1400" dirty="0" smtClean="0">
                          <a:solidFill>
                            <a:schemeClr val="tx1"/>
                          </a:solidFill>
                          <a:effectLst/>
                          <a:latin typeface="Arial" pitchFamily="34" charset="0"/>
                          <a:cs typeface="Arial" pitchFamily="34" charset="0"/>
                        </a:rPr>
                        <a:t>B1 del MCER (4º curso EOI)</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a:solidFill>
                            <a:schemeClr val="tx1"/>
                          </a:solidFill>
                          <a:effectLst/>
                          <a:latin typeface="Arial" pitchFamily="34" charset="0"/>
                          <a:cs typeface="Arial" pitchFamily="34" charset="0"/>
                        </a:rPr>
                        <a:t>1.5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30205">
                <a:tc vMerge="1">
                  <a:txBody>
                    <a:bodyPr/>
                    <a:lstStyle/>
                    <a:p>
                      <a:endParaRPr lang="es-ES"/>
                    </a:p>
                  </a:txBody>
                  <a:tcPr/>
                </a:tc>
                <a:tc>
                  <a:txBody>
                    <a:bodyPr/>
                    <a:lstStyle/>
                    <a:p>
                      <a:pPr>
                        <a:spcAft>
                          <a:spcPts val="0"/>
                        </a:spcAft>
                      </a:pPr>
                      <a:r>
                        <a:rPr lang="es-ES" sz="1400" dirty="0">
                          <a:solidFill>
                            <a:schemeClr val="tx1"/>
                          </a:solidFill>
                          <a:effectLst/>
                          <a:latin typeface="Arial" pitchFamily="34" charset="0"/>
                          <a:cs typeface="Arial" pitchFamily="34" charset="0"/>
                        </a:rPr>
                        <a:t>Certificación </a:t>
                      </a:r>
                      <a:r>
                        <a:rPr lang="es-ES" sz="1400" dirty="0" smtClean="0">
                          <a:solidFill>
                            <a:schemeClr val="tx1"/>
                          </a:solidFill>
                          <a:effectLst/>
                          <a:latin typeface="Arial" pitchFamily="34" charset="0"/>
                          <a:cs typeface="Arial" pitchFamily="34" charset="0"/>
                        </a:rPr>
                        <a:t>3º curso EOI</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cs typeface="Arial" pitchFamily="34" charset="0"/>
                        </a:rPr>
                        <a:t>1</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vMerge="1">
                  <a:txBody>
                    <a:bodyPr/>
                    <a:lstStyle/>
                    <a:p>
                      <a:endParaRPr lang="es-ES"/>
                    </a:p>
                  </a:txBody>
                  <a:tcPr/>
                </a:tc>
                <a:tc>
                  <a:txBody>
                    <a:bodyPr/>
                    <a:lstStyle/>
                    <a:p>
                      <a:pPr>
                        <a:spcAft>
                          <a:spcPts val="0"/>
                        </a:spcAft>
                      </a:pPr>
                      <a:r>
                        <a:rPr lang="es-ES" sz="1400" dirty="0">
                          <a:solidFill>
                            <a:schemeClr val="tx1"/>
                          </a:solidFill>
                          <a:effectLst/>
                          <a:latin typeface="Arial" pitchFamily="34" charset="0"/>
                          <a:cs typeface="Arial" pitchFamily="34" charset="0"/>
                        </a:rPr>
                        <a:t>Certificación </a:t>
                      </a:r>
                      <a:r>
                        <a:rPr lang="es-ES" sz="1400" dirty="0" smtClean="0">
                          <a:solidFill>
                            <a:schemeClr val="tx1"/>
                          </a:solidFill>
                          <a:effectLst/>
                          <a:latin typeface="Arial" pitchFamily="34" charset="0"/>
                          <a:cs typeface="Arial" pitchFamily="34" charset="0"/>
                        </a:rPr>
                        <a:t>A2 del MCER (2º curso EOI) </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mn-ea"/>
                          <a:cs typeface="Arial" pitchFamily="34" charset="0"/>
                        </a:rPr>
                        <a:t>0.5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vMerge="1">
                  <a:txBody>
                    <a:bodyPr/>
                    <a:lstStyle/>
                    <a:p>
                      <a:pPr algn="just">
                        <a:spcAft>
                          <a:spcPts val="0"/>
                        </a:spcAft>
                      </a:pPr>
                      <a:endParaRPr lang="es-ES" sz="1400" dirty="0">
                        <a:solidFill>
                          <a:schemeClr val="tx1"/>
                        </a:solidFill>
                        <a:effectLst/>
                        <a:latin typeface="Arial" pitchFamily="34" charset="0"/>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dirty="0" smtClean="0">
                          <a:solidFill>
                            <a:schemeClr val="tx1"/>
                          </a:solidFill>
                          <a:effectLst/>
                          <a:latin typeface="Arial" pitchFamily="34" charset="0"/>
                          <a:cs typeface="Arial" pitchFamily="34" charset="0"/>
                        </a:rPr>
                        <a:t>Certificación A1 del MCER (1º curso EOI) </a:t>
                      </a:r>
                      <a:endParaRPr lang="es-ES" sz="1400" dirty="0" smtClean="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smtClean="0">
                          <a:solidFill>
                            <a:schemeClr val="tx1"/>
                          </a:solidFill>
                          <a:effectLst/>
                          <a:latin typeface="Arial" pitchFamily="34" charset="0"/>
                          <a:ea typeface="Times New Roman"/>
                          <a:cs typeface="Arial" pitchFamily="34" charset="0"/>
                        </a:rPr>
                        <a:t>0.25</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905861">
                <a:tc>
                  <a:txBody>
                    <a:bodyPr/>
                    <a:lstStyle/>
                    <a:p>
                      <a:pPr>
                        <a:spcAft>
                          <a:spcPts val="0"/>
                        </a:spcAft>
                      </a:pPr>
                      <a:r>
                        <a:rPr lang="es-ES" sz="1400" dirty="0">
                          <a:solidFill>
                            <a:schemeClr val="bg1"/>
                          </a:solidFill>
                          <a:effectLst/>
                          <a:latin typeface="Arial" pitchFamily="34" charset="0"/>
                          <a:cs typeface="Arial" pitchFamily="34" charset="0"/>
                        </a:rPr>
                        <a:t>Adecuación a la plaza valorada por la Comisión de Selección</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just">
                        <a:spcAft>
                          <a:spcPts val="0"/>
                        </a:spcAft>
                      </a:pPr>
                      <a:r>
                        <a:rPr lang="es-ES" sz="1400" dirty="0">
                          <a:solidFill>
                            <a:schemeClr val="tx1"/>
                          </a:solidFill>
                          <a:effectLst/>
                          <a:latin typeface="Arial" pitchFamily="34" charset="0"/>
                          <a:cs typeface="Arial" pitchFamily="34" charset="0"/>
                        </a:rPr>
                        <a:t>Para  aquellas plazas que la Comisión de Selección considere necesario se valorará el </a:t>
                      </a:r>
                      <a:r>
                        <a:rPr lang="es-ES" sz="1400" dirty="0" err="1">
                          <a:solidFill>
                            <a:schemeClr val="tx1"/>
                          </a:solidFill>
                          <a:effectLst/>
                          <a:latin typeface="Arial" pitchFamily="34" charset="0"/>
                          <a:cs typeface="Arial" pitchFamily="34" charset="0"/>
                        </a:rPr>
                        <a:t>Curriculum</a:t>
                      </a:r>
                      <a:r>
                        <a:rPr lang="es-ES" sz="1400" dirty="0">
                          <a:solidFill>
                            <a:schemeClr val="tx1"/>
                          </a:solidFill>
                          <a:effectLst/>
                          <a:latin typeface="Arial" pitchFamily="34" charset="0"/>
                          <a:cs typeface="Arial" pitchFamily="34" charset="0"/>
                        </a:rPr>
                        <a:t> vitae y se realizará una entrevista personal obteniéndose hasta un máximo de 3 puntos.</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spcAft>
                          <a:spcPts val="0"/>
                        </a:spcAft>
                      </a:pPr>
                      <a:r>
                        <a:rPr lang="es-ES" sz="1400" dirty="0">
                          <a:solidFill>
                            <a:schemeClr val="tx1"/>
                          </a:solidFill>
                          <a:effectLst/>
                          <a:latin typeface="Arial" pitchFamily="34" charset="0"/>
                          <a:cs typeface="Arial" pitchFamily="34" charset="0"/>
                        </a:rPr>
                        <a:t>3</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gridSpan="2">
                  <a:txBody>
                    <a:bodyPr/>
                    <a:lstStyle/>
                    <a:p>
                      <a:pPr>
                        <a:spcAft>
                          <a:spcPts val="0"/>
                        </a:spcAft>
                      </a:pPr>
                      <a:r>
                        <a:rPr lang="es-ES" sz="1400" dirty="0">
                          <a:solidFill>
                            <a:schemeClr val="bg1"/>
                          </a:solidFill>
                          <a:effectLst/>
                          <a:latin typeface="Arial" pitchFamily="34" charset="0"/>
                          <a:cs typeface="Arial" pitchFamily="34" charset="0"/>
                        </a:rPr>
                        <a:t>Participación en el programa </a:t>
                      </a:r>
                      <a:r>
                        <a:rPr lang="es-ES" sz="1400" dirty="0" err="1">
                          <a:solidFill>
                            <a:schemeClr val="bg1"/>
                          </a:solidFill>
                          <a:effectLst/>
                          <a:latin typeface="Arial" pitchFamily="34" charset="0"/>
                          <a:cs typeface="Arial" pitchFamily="34" charset="0"/>
                        </a:rPr>
                        <a:t>Buddy</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hMerge="1">
                  <a:txBody>
                    <a:bodyPr/>
                    <a:lstStyle/>
                    <a:p>
                      <a:endParaRPr lang="es-ES"/>
                    </a:p>
                  </a:txBody>
                  <a:tcPr/>
                </a:tc>
                <a:tc>
                  <a:txBody>
                    <a:bodyPr/>
                    <a:lstStyle/>
                    <a:p>
                      <a:pPr algn="ctr">
                        <a:spcAft>
                          <a:spcPts val="0"/>
                        </a:spcAft>
                      </a:pPr>
                      <a:r>
                        <a:rPr lang="es-ES" sz="1400" dirty="0">
                          <a:solidFill>
                            <a:schemeClr val="tx1"/>
                          </a:solidFill>
                          <a:effectLst/>
                          <a:latin typeface="Arial" pitchFamily="34" charset="0"/>
                          <a:cs typeface="Arial" pitchFamily="34" charset="0"/>
                        </a:rPr>
                        <a:t>1</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226465">
                <a:tc gridSpan="2">
                  <a:txBody>
                    <a:bodyPr/>
                    <a:lstStyle/>
                    <a:p>
                      <a:pPr>
                        <a:spcAft>
                          <a:spcPts val="0"/>
                        </a:spcAft>
                      </a:pPr>
                      <a:r>
                        <a:rPr lang="es-ES" sz="1400" dirty="0">
                          <a:solidFill>
                            <a:schemeClr val="bg1"/>
                          </a:solidFill>
                          <a:effectLst/>
                          <a:latin typeface="Arial" pitchFamily="34" charset="0"/>
                          <a:cs typeface="Arial" pitchFamily="34" charset="0"/>
                        </a:rPr>
                        <a:t>Promotor del acuerdo bilateral para el destino solicitado</a:t>
                      </a:r>
                      <a:endParaRPr lang="es-ES" sz="1400" dirty="0">
                        <a:solidFill>
                          <a:schemeClr val="bg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60000"/>
                        <a:lumOff val="40000"/>
                      </a:schemeClr>
                    </a:solidFill>
                  </a:tcPr>
                </a:tc>
                <a:tc hMerge="1">
                  <a:txBody>
                    <a:bodyPr/>
                    <a:lstStyle/>
                    <a:p>
                      <a:endParaRPr lang="es-ES"/>
                    </a:p>
                  </a:txBody>
                  <a:tcPr/>
                </a:tc>
                <a:tc>
                  <a:txBody>
                    <a:bodyPr/>
                    <a:lstStyle/>
                    <a:p>
                      <a:pPr algn="ctr">
                        <a:spcAft>
                          <a:spcPts val="0"/>
                        </a:spcAft>
                      </a:pPr>
                      <a:r>
                        <a:rPr lang="es-ES" sz="1400" dirty="0">
                          <a:solidFill>
                            <a:schemeClr val="tx1"/>
                          </a:solidFill>
                          <a:effectLst/>
                          <a:latin typeface="Arial" pitchFamily="34" charset="0"/>
                          <a:cs typeface="Arial" pitchFamily="34" charset="0"/>
                        </a:rPr>
                        <a:t>1</a:t>
                      </a:r>
                      <a:endParaRPr lang="es-ES" sz="1400" dirty="0">
                        <a:solidFill>
                          <a:schemeClr val="tx1"/>
                        </a:solidFill>
                        <a:effectLst/>
                        <a:latin typeface="Arial" pitchFamily="34" charset="0"/>
                        <a:ea typeface="Times New Roman"/>
                        <a:cs typeface="Arial" pitchFamily="34" charset="0"/>
                      </a:endParaRPr>
                    </a:p>
                  </a:txBody>
                  <a:tcPr marL="27114" marR="27114"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bl>
          </a:graphicData>
        </a:graphic>
      </p:graphicFrame>
      <p:pic>
        <p:nvPicPr>
          <p:cNvPr id="38956" name="Picture 5" descr="Erasm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pie de página 2"/>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1901825"/>
            <a:ext cx="8496300" cy="4789488"/>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spcBef>
                <a:spcPct val="20000"/>
              </a:spcBef>
              <a:defRPr/>
            </a:pPr>
            <a:r>
              <a:rPr lang="es-ES" sz="2000" b="1" dirty="0">
                <a:solidFill>
                  <a:schemeClr val="tx1"/>
                </a:solidFill>
                <a:latin typeface="Arial" pitchFamily="34" charset="0"/>
                <a:cs typeface="Arial" pitchFamily="34" charset="0"/>
              </a:rPr>
              <a:t>Documentos que debes presentar y donde:</a:t>
            </a:r>
          </a:p>
          <a:p>
            <a:pPr algn="just">
              <a:spcBef>
                <a:spcPct val="20000"/>
              </a:spcBef>
              <a:defRPr/>
            </a:pPr>
            <a:r>
              <a:rPr lang="es-ES" sz="2000" dirty="0">
                <a:latin typeface="Arial" pitchFamily="34" charset="0"/>
                <a:cs typeface="Arial" pitchFamily="34" charset="0"/>
              </a:rPr>
              <a:t>Una vez validada la solicitud ON-LINE imprímela y NO olvides firmarla.</a:t>
            </a:r>
          </a:p>
          <a:p>
            <a:pPr algn="just">
              <a:spcBef>
                <a:spcPct val="20000"/>
              </a:spcBef>
              <a:defRPr/>
            </a:pPr>
            <a:r>
              <a:rPr lang="es-ES" sz="2000" dirty="0">
                <a:latin typeface="Arial" pitchFamily="34" charset="0"/>
                <a:cs typeface="Arial" pitchFamily="34" charset="0"/>
              </a:rPr>
              <a:t>A esta solicitud deberás adjuntar:</a:t>
            </a:r>
          </a:p>
          <a:p>
            <a:pPr algn="just">
              <a:spcBef>
                <a:spcPct val="20000"/>
              </a:spcBef>
              <a:defRPr/>
            </a:pPr>
            <a:r>
              <a:rPr lang="es-ES" dirty="0">
                <a:latin typeface="Arial" pitchFamily="34" charset="0"/>
                <a:cs typeface="Arial" pitchFamily="34" charset="0"/>
              </a:rPr>
              <a:t>1. Solicitud impresa y firmada por el estudiante con una fotografía reciente tamaño carnet.</a:t>
            </a:r>
          </a:p>
          <a:p>
            <a:pPr algn="just">
              <a:spcBef>
                <a:spcPct val="20000"/>
              </a:spcBef>
              <a:defRPr/>
            </a:pPr>
            <a:r>
              <a:rPr lang="es-ES" dirty="0">
                <a:latin typeface="Arial" pitchFamily="34" charset="0"/>
                <a:cs typeface="Arial" pitchFamily="34" charset="0"/>
              </a:rPr>
              <a:t>2. Fotocopia del DNI, pasaporte o permiso de residencia.</a:t>
            </a:r>
          </a:p>
          <a:p>
            <a:pPr algn="just">
              <a:spcBef>
                <a:spcPct val="20000"/>
              </a:spcBef>
              <a:defRPr/>
            </a:pPr>
            <a:r>
              <a:rPr lang="es-ES" dirty="0">
                <a:latin typeface="Arial" pitchFamily="34" charset="0"/>
                <a:cs typeface="Arial" pitchFamily="34" charset="0"/>
              </a:rPr>
              <a:t>3. Copia del expediente académico personal (sin validez académica). </a:t>
            </a:r>
          </a:p>
          <a:p>
            <a:pPr algn="just">
              <a:spcBef>
                <a:spcPct val="20000"/>
              </a:spcBef>
              <a:defRPr/>
            </a:pPr>
            <a:r>
              <a:rPr lang="es-ES" dirty="0">
                <a:latin typeface="Arial" pitchFamily="34" charset="0"/>
                <a:cs typeface="Arial" pitchFamily="34" charset="0"/>
              </a:rPr>
              <a:t>4. Copia del certificado o documento acreditativo de conocimientos de idiomas. </a:t>
            </a:r>
          </a:p>
          <a:p>
            <a:pPr algn="just">
              <a:spcBef>
                <a:spcPct val="20000"/>
              </a:spcBef>
              <a:defRPr/>
            </a:pPr>
            <a:r>
              <a:rPr lang="es-ES" dirty="0">
                <a:latin typeface="Arial" pitchFamily="34" charset="0"/>
                <a:cs typeface="Arial" pitchFamily="34" charset="0"/>
              </a:rPr>
              <a:t>5. </a:t>
            </a:r>
            <a:r>
              <a:rPr lang="es-ES" dirty="0" err="1">
                <a:latin typeface="Arial" pitchFamily="34" charset="0"/>
                <a:cs typeface="Arial" pitchFamily="34" charset="0"/>
              </a:rPr>
              <a:t>Curriculum</a:t>
            </a:r>
            <a:r>
              <a:rPr lang="es-ES" dirty="0">
                <a:latin typeface="Arial" pitchFamily="34" charset="0"/>
                <a:cs typeface="Arial" pitchFamily="34" charset="0"/>
              </a:rPr>
              <a:t> Vitae, en su caso. (Ver anexo II Listado de plazas)</a:t>
            </a:r>
          </a:p>
          <a:p>
            <a:pPr algn="just">
              <a:spcBef>
                <a:spcPct val="20000"/>
              </a:spcBef>
              <a:defRPr/>
            </a:pPr>
            <a:r>
              <a:rPr lang="es-ES" dirty="0">
                <a:latin typeface="Arial" pitchFamily="34" charset="0"/>
                <a:cs typeface="Arial" pitchFamily="34" charset="0"/>
              </a:rPr>
              <a:t>6. Certificación </a:t>
            </a:r>
            <a:r>
              <a:rPr lang="es-ES" dirty="0" err="1">
                <a:latin typeface="Arial" pitchFamily="34" charset="0"/>
                <a:cs typeface="Arial" pitchFamily="34" charset="0"/>
              </a:rPr>
              <a:t>Buddy</a:t>
            </a:r>
            <a:r>
              <a:rPr lang="es-ES" dirty="0">
                <a:latin typeface="Arial" pitchFamily="34" charset="0"/>
                <a:cs typeface="Arial" pitchFamily="34" charset="0"/>
              </a:rPr>
              <a:t>, en su caso.</a:t>
            </a:r>
          </a:p>
          <a:p>
            <a:pPr algn="just">
              <a:spcBef>
                <a:spcPct val="20000"/>
              </a:spcBef>
              <a:defRPr/>
            </a:pPr>
            <a:r>
              <a:rPr lang="es-ES" dirty="0">
                <a:latin typeface="Arial" pitchFamily="34" charset="0"/>
                <a:cs typeface="Arial" pitchFamily="34" charset="0"/>
              </a:rPr>
              <a:t>7. Certificación alumno Promotor, en su caso.</a:t>
            </a:r>
          </a:p>
          <a:p>
            <a:pPr algn="just">
              <a:spcBef>
                <a:spcPct val="20000"/>
              </a:spcBef>
              <a:defRPr/>
            </a:pPr>
            <a:endParaRPr lang="es-ES" sz="2000" dirty="0">
              <a:latin typeface="Arial" pitchFamily="34" charset="0"/>
              <a:cs typeface="Arial" pitchFamily="34" charset="0"/>
            </a:endParaRPr>
          </a:p>
          <a:p>
            <a:pPr algn="just">
              <a:spcBef>
                <a:spcPct val="20000"/>
              </a:spcBef>
              <a:defRPr/>
            </a:pPr>
            <a:r>
              <a:rPr lang="es-ES" sz="2000" dirty="0">
                <a:latin typeface="Arial" pitchFamily="34" charset="0"/>
                <a:cs typeface="Arial" pitchFamily="34" charset="0"/>
              </a:rPr>
              <a:t>TODA LA DOCUMENTACIÓN LA PRESENTARÁS EN EL </a:t>
            </a:r>
            <a:r>
              <a:rPr lang="es-ES" sz="2000" b="1" dirty="0">
                <a:solidFill>
                  <a:srgbClr val="FF0000"/>
                </a:solidFill>
                <a:latin typeface="Arial" pitchFamily="34" charset="0"/>
                <a:cs typeface="Arial" pitchFamily="34" charset="0"/>
              </a:rPr>
              <a:t>REGISTRO DE LA UMH</a:t>
            </a:r>
            <a:r>
              <a:rPr lang="es-ES" sz="2000" dirty="0">
                <a:latin typeface="Arial" pitchFamily="34" charset="0"/>
                <a:cs typeface="Arial" pitchFamily="34" charset="0"/>
              </a:rPr>
              <a:t> (en todos los CEGECAS existe uno).</a:t>
            </a:r>
          </a:p>
        </p:txBody>
      </p:sp>
      <p:sp>
        <p:nvSpPr>
          <p:cNvPr id="8" name="7 CuadroTexto"/>
          <p:cNvSpPr txBox="1"/>
          <p:nvPr/>
        </p:nvSpPr>
        <p:spPr>
          <a:xfrm>
            <a:off x="323850" y="1008063"/>
            <a:ext cx="8496300" cy="923925"/>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3600" b="1" dirty="0"/>
              <a:t>PROGRAMA ERASMUS + (ESTUDIOS)</a:t>
            </a:r>
          </a:p>
        </p:txBody>
      </p:sp>
      <p:pic>
        <p:nvPicPr>
          <p:cNvPr id="39942" name="Picture 5" descr="Erasm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323850" y="1700213"/>
            <a:ext cx="8496300" cy="1224951"/>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spcBef>
                <a:spcPct val="20000"/>
              </a:spcBef>
              <a:defRPr/>
            </a:pPr>
            <a:r>
              <a:rPr lang="es-ES" sz="1600" b="1" dirty="0">
                <a:solidFill>
                  <a:schemeClr val="tx1"/>
                </a:solidFill>
                <a:latin typeface="Arial" pitchFamily="34" charset="0"/>
                <a:cs typeface="Arial" pitchFamily="34" charset="0"/>
              </a:rPr>
              <a:t>Comisión de Selección de candidatos</a:t>
            </a:r>
          </a:p>
          <a:p>
            <a:pPr algn="just">
              <a:spcBef>
                <a:spcPct val="20000"/>
              </a:spcBef>
              <a:defRPr/>
            </a:pPr>
            <a:r>
              <a:rPr lang="es-ES" sz="1600" dirty="0">
                <a:latin typeface="Arial" pitchFamily="34" charset="0"/>
                <a:cs typeface="Arial" pitchFamily="34" charset="0"/>
              </a:rPr>
              <a:t>1. Vicerrector de Relaciones Internacionales: Prof. </a:t>
            </a:r>
            <a:r>
              <a:rPr lang="es-ES" sz="1600" dirty="0" smtClean="0">
                <a:latin typeface="Arial" pitchFamily="34" charset="0"/>
                <a:cs typeface="Arial" pitchFamily="34" charset="0"/>
              </a:rPr>
              <a:t>Vicente Micol Molina</a:t>
            </a:r>
            <a:endParaRPr lang="es-ES" sz="1600" dirty="0">
              <a:latin typeface="Arial" pitchFamily="34" charset="0"/>
              <a:cs typeface="Arial" pitchFamily="34" charset="0"/>
            </a:endParaRPr>
          </a:p>
          <a:p>
            <a:pPr algn="just">
              <a:spcBef>
                <a:spcPct val="20000"/>
              </a:spcBef>
              <a:defRPr/>
            </a:pPr>
            <a:r>
              <a:rPr lang="es-ES" sz="1600" dirty="0">
                <a:latin typeface="Arial" pitchFamily="34" charset="0"/>
                <a:cs typeface="Arial" pitchFamily="34" charset="0"/>
              </a:rPr>
              <a:t>2. Vicerrectora Adjunta de Relaciones Internacionales: Prof. África Martínez </a:t>
            </a:r>
            <a:r>
              <a:rPr lang="es-ES" sz="1600" dirty="0" smtClean="0">
                <a:latin typeface="Arial" pitchFamily="34" charset="0"/>
                <a:cs typeface="Arial" pitchFamily="34" charset="0"/>
              </a:rPr>
              <a:t>Poveda</a:t>
            </a:r>
          </a:p>
          <a:p>
            <a:pPr algn="just">
              <a:spcBef>
                <a:spcPct val="20000"/>
              </a:spcBef>
              <a:defRPr/>
            </a:pPr>
            <a:r>
              <a:rPr lang="es-ES" sz="1600" dirty="0" smtClean="0">
                <a:latin typeface="Arial" pitchFamily="34" charset="0"/>
                <a:cs typeface="Arial" pitchFamily="34" charset="0"/>
              </a:rPr>
              <a:t>3</a:t>
            </a:r>
            <a:r>
              <a:rPr lang="es-ES" sz="1600" dirty="0">
                <a:latin typeface="Arial" pitchFamily="34" charset="0"/>
                <a:cs typeface="Arial" pitchFamily="34" charset="0"/>
              </a:rPr>
              <a:t>. Responsables de Movilidad de las diferentes Escuelas y Facultades</a:t>
            </a:r>
          </a:p>
        </p:txBody>
      </p:sp>
      <p:sp>
        <p:nvSpPr>
          <p:cNvPr id="8" name="7 CuadroTexto"/>
          <p:cNvSpPr txBox="1"/>
          <p:nvPr/>
        </p:nvSpPr>
        <p:spPr>
          <a:xfrm>
            <a:off x="323850" y="1008063"/>
            <a:ext cx="8496300" cy="646112"/>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2400" b="1" dirty="0"/>
              <a:t>PROGRAMA ERASMUS + (ESTUDIOS)</a:t>
            </a:r>
          </a:p>
        </p:txBody>
      </p:sp>
      <p:sp>
        <p:nvSpPr>
          <p:cNvPr id="10" name="9 CuadroTexto"/>
          <p:cNvSpPr txBox="1"/>
          <p:nvPr/>
        </p:nvSpPr>
        <p:spPr>
          <a:xfrm>
            <a:off x="323850" y="3068960"/>
            <a:ext cx="8496300" cy="2979277"/>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defRPr/>
            </a:pPr>
            <a:r>
              <a:rPr lang="es-ES" sz="1400" b="1" dirty="0">
                <a:solidFill>
                  <a:schemeClr val="tx1"/>
                </a:solidFill>
                <a:latin typeface="Arial" pitchFamily="34" charset="0"/>
                <a:cs typeface="Arial" pitchFamily="34" charset="0"/>
              </a:rPr>
              <a:t>Coordinadores de Centros </a:t>
            </a:r>
          </a:p>
          <a:p>
            <a:pPr algn="just">
              <a:lnSpc>
                <a:spcPct val="150000"/>
              </a:lnSpc>
              <a:spcBef>
                <a:spcPct val="20000"/>
              </a:spcBef>
              <a:defRPr/>
            </a:pPr>
            <a:r>
              <a:rPr lang="es-ES" sz="1400" b="1" dirty="0">
                <a:solidFill>
                  <a:schemeClr val="accent2">
                    <a:lumMod val="75000"/>
                  </a:schemeClr>
                </a:solidFill>
                <a:latin typeface="Arial" pitchFamily="34" charset="0"/>
                <a:cs typeface="Arial" pitchFamily="34" charset="0"/>
              </a:rPr>
              <a:t>	Facultad de Bellas Artes</a:t>
            </a:r>
            <a:r>
              <a:rPr lang="es-ES" sz="1400" b="1" dirty="0">
                <a:solidFill>
                  <a:schemeClr val="tx1"/>
                </a:solidFill>
                <a:latin typeface="Arial" pitchFamily="34" charset="0"/>
                <a:cs typeface="Arial" pitchFamily="34" charset="0"/>
              </a:rPr>
              <a:t>:</a:t>
            </a:r>
            <a:r>
              <a:rPr lang="es-ES" sz="1400" dirty="0">
                <a:solidFill>
                  <a:schemeClr val="tx1"/>
                </a:solidFill>
                <a:latin typeface="Arial" pitchFamily="34" charset="0"/>
                <a:cs typeface="Arial" pitchFamily="34" charset="0"/>
              </a:rPr>
              <a:t> Prof. José Maldonado Gómez</a:t>
            </a:r>
          </a:p>
          <a:p>
            <a:pPr algn="just">
              <a:lnSpc>
                <a:spcPct val="150000"/>
              </a:lnSpc>
              <a:spcBef>
                <a:spcPct val="20000"/>
              </a:spcBef>
              <a:defRPr/>
            </a:pPr>
            <a:r>
              <a:rPr lang="es-ES" sz="1400" dirty="0">
                <a:solidFill>
                  <a:schemeClr val="tx1"/>
                </a:solidFill>
                <a:latin typeface="Arial" pitchFamily="34" charset="0"/>
                <a:cs typeface="Arial" pitchFamily="34" charset="0"/>
              </a:rPr>
              <a:t>	</a:t>
            </a:r>
            <a:r>
              <a:rPr lang="es-ES" sz="1400" b="1" dirty="0" smtClean="0">
                <a:solidFill>
                  <a:schemeClr val="accent2">
                    <a:lumMod val="75000"/>
                  </a:schemeClr>
                </a:solidFill>
                <a:latin typeface="Arial" pitchFamily="34" charset="0"/>
                <a:cs typeface="Arial" pitchFamily="34" charset="0"/>
              </a:rPr>
              <a:t>Facultad </a:t>
            </a:r>
            <a:r>
              <a:rPr lang="es-ES" sz="1400" b="1" dirty="0">
                <a:solidFill>
                  <a:schemeClr val="accent2">
                    <a:lumMod val="75000"/>
                  </a:schemeClr>
                </a:solidFill>
                <a:latin typeface="Arial" pitchFamily="34" charset="0"/>
                <a:cs typeface="Arial" pitchFamily="34" charset="0"/>
              </a:rPr>
              <a:t>de Medicina</a:t>
            </a:r>
            <a:r>
              <a:rPr lang="es-ES" sz="1400" b="1" dirty="0">
                <a:solidFill>
                  <a:schemeClr val="tx1"/>
                </a:solidFill>
                <a:latin typeface="Arial" pitchFamily="34" charset="0"/>
                <a:cs typeface="Arial" pitchFamily="34" charset="0"/>
              </a:rPr>
              <a:t>:</a:t>
            </a:r>
          </a:p>
          <a:p>
            <a:pPr algn="just">
              <a:lnSpc>
                <a:spcPct val="150000"/>
              </a:lnSpc>
              <a:spcBef>
                <a:spcPct val="20000"/>
              </a:spcBef>
              <a:defRPr/>
            </a:pPr>
            <a:r>
              <a:rPr lang="es-ES" sz="1400" dirty="0">
                <a:solidFill>
                  <a:schemeClr val="tx1"/>
                </a:solidFill>
                <a:latin typeface="Arial" pitchFamily="34" charset="0"/>
                <a:cs typeface="Arial" pitchFamily="34" charset="0"/>
              </a:rPr>
              <a:t>		- Prof. Salvador Viniegra </a:t>
            </a:r>
            <a:r>
              <a:rPr lang="es-ES" sz="1400" dirty="0" smtClean="0">
                <a:solidFill>
                  <a:schemeClr val="tx1"/>
                </a:solidFill>
                <a:latin typeface="Arial" pitchFamily="34" charset="0"/>
                <a:cs typeface="Arial" pitchFamily="34" charset="0"/>
              </a:rPr>
              <a:t>Bover (</a:t>
            </a:r>
            <a:r>
              <a:rPr lang="es-ES" sz="1400" dirty="0">
                <a:solidFill>
                  <a:schemeClr val="tx1"/>
                </a:solidFill>
                <a:latin typeface="Arial" pitchFamily="34" charset="0"/>
                <a:cs typeface="Arial" pitchFamily="34" charset="0"/>
              </a:rPr>
              <a:t>Grado en Medicina)</a:t>
            </a:r>
          </a:p>
          <a:p>
            <a:pPr algn="just">
              <a:lnSpc>
                <a:spcPct val="150000"/>
              </a:lnSpc>
              <a:spcBef>
                <a:spcPct val="20000"/>
              </a:spcBef>
              <a:defRPr/>
            </a:pPr>
            <a:r>
              <a:rPr lang="es-ES" sz="1400" dirty="0">
                <a:solidFill>
                  <a:schemeClr val="tx1"/>
                </a:solidFill>
                <a:latin typeface="Arial" pitchFamily="34" charset="0"/>
                <a:cs typeface="Arial" pitchFamily="34" charset="0"/>
              </a:rPr>
              <a:t>		- Prof. Jose Vicente Toledo Marhuenda (Grado en Fisioterapia)</a:t>
            </a:r>
          </a:p>
          <a:p>
            <a:pPr algn="just">
              <a:lnSpc>
                <a:spcPct val="150000"/>
              </a:lnSpc>
              <a:spcBef>
                <a:spcPct val="20000"/>
              </a:spcBef>
              <a:defRPr/>
            </a:pPr>
            <a:r>
              <a:rPr lang="es-ES" sz="1400" dirty="0">
                <a:solidFill>
                  <a:schemeClr val="tx1"/>
                </a:solidFill>
                <a:latin typeface="Arial" pitchFamily="34" charset="0"/>
                <a:cs typeface="Arial" pitchFamily="34" charset="0"/>
              </a:rPr>
              <a:t>		- Prof. Jonatan García Campos(Grado en Podología)</a:t>
            </a:r>
          </a:p>
          <a:p>
            <a:pPr algn="just">
              <a:lnSpc>
                <a:spcPct val="150000"/>
              </a:lnSpc>
              <a:spcBef>
                <a:spcPct val="20000"/>
              </a:spcBef>
              <a:defRPr/>
            </a:pPr>
            <a:r>
              <a:rPr lang="es-ES" sz="1400" dirty="0">
                <a:solidFill>
                  <a:schemeClr val="tx1"/>
                </a:solidFill>
                <a:latin typeface="Arial" pitchFamily="34" charset="0"/>
                <a:cs typeface="Arial" pitchFamily="34" charset="0"/>
              </a:rPr>
              <a:t>		- Prof. Alicia Sanchez Perez (Grado en Terapia Ocupacional)</a:t>
            </a:r>
          </a:p>
          <a:p>
            <a:pPr algn="just">
              <a:lnSpc>
                <a:spcPct val="150000"/>
              </a:lnSpc>
              <a:spcBef>
                <a:spcPct val="20000"/>
              </a:spcBef>
              <a:defRPr/>
            </a:pPr>
            <a:r>
              <a:rPr lang="es-ES" sz="1400"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Facultad de Farmacia: </a:t>
            </a:r>
            <a:r>
              <a:rPr lang="es-ES" sz="1400" dirty="0">
                <a:solidFill>
                  <a:schemeClr val="tx1"/>
                </a:solidFill>
                <a:latin typeface="Arial" pitchFamily="34" charset="0"/>
                <a:cs typeface="Arial" pitchFamily="34" charset="0"/>
              </a:rPr>
              <a:t>Prof. Juan Antonio Reig Macia</a:t>
            </a:r>
          </a:p>
        </p:txBody>
      </p:sp>
      <p:pic>
        <p:nvPicPr>
          <p:cNvPr id="40967" name="Picture 5" descr="Erasm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CuadroTexto"/>
          <p:cNvSpPr txBox="1"/>
          <p:nvPr/>
        </p:nvSpPr>
        <p:spPr>
          <a:xfrm>
            <a:off x="300038" y="808832"/>
            <a:ext cx="8496300" cy="646112"/>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2400" b="1" dirty="0"/>
              <a:t>PROGRAMA ERASMUS + (ESTUDIOS)</a:t>
            </a:r>
          </a:p>
        </p:txBody>
      </p:sp>
      <p:sp>
        <p:nvSpPr>
          <p:cNvPr id="10" name="9 CuadroTexto"/>
          <p:cNvSpPr txBox="1"/>
          <p:nvPr/>
        </p:nvSpPr>
        <p:spPr>
          <a:xfrm>
            <a:off x="300038" y="1454944"/>
            <a:ext cx="8496300" cy="5269135"/>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defRPr/>
            </a:pPr>
            <a:r>
              <a:rPr lang="es-ES" sz="1400" b="1"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Facultad de CC. SS. y Jurídicas de Elche</a:t>
            </a:r>
            <a:r>
              <a:rPr lang="es-ES" sz="1400" b="1" dirty="0" smtClean="0">
                <a:solidFill>
                  <a:schemeClr val="accent2">
                    <a:lumMod val="75000"/>
                  </a:schemeClr>
                </a:solidFill>
                <a:latin typeface="Arial" pitchFamily="34" charset="0"/>
                <a:cs typeface="Arial" pitchFamily="34" charset="0"/>
              </a:rPr>
              <a:t>: </a:t>
            </a:r>
            <a:r>
              <a:rPr lang="es-ES" sz="1400" dirty="0">
                <a:solidFill>
                  <a:schemeClr val="tx1"/>
                </a:solidFill>
                <a:latin typeface="Arial" pitchFamily="34" charset="0"/>
                <a:cs typeface="Arial" pitchFamily="34" charset="0"/>
              </a:rPr>
              <a:t>Prof. Rafael Carlos </a:t>
            </a:r>
            <a:r>
              <a:rPr lang="es-ES" sz="1400" dirty="0" err="1">
                <a:solidFill>
                  <a:schemeClr val="tx1"/>
                </a:solidFill>
                <a:latin typeface="Arial" pitchFamily="34" charset="0"/>
                <a:cs typeface="Arial" pitchFamily="34" charset="0"/>
              </a:rPr>
              <a:t>Doménech</a:t>
            </a:r>
            <a:r>
              <a:rPr lang="es-ES" sz="1400" dirty="0">
                <a:solidFill>
                  <a:schemeClr val="tx1"/>
                </a:solidFill>
                <a:latin typeface="Arial" pitchFamily="34" charset="0"/>
                <a:cs typeface="Arial" pitchFamily="34" charset="0"/>
              </a:rPr>
              <a:t> Sánchez </a:t>
            </a:r>
          </a:p>
          <a:p>
            <a:pPr lvl="2" algn="just">
              <a:lnSpc>
                <a:spcPct val="150000"/>
              </a:lnSpc>
              <a:spcBef>
                <a:spcPct val="20000"/>
              </a:spcBef>
              <a:defRPr/>
            </a:pPr>
            <a:r>
              <a:rPr lang="es-ES" sz="1400" b="1" dirty="0">
                <a:solidFill>
                  <a:schemeClr val="tx1"/>
                </a:solidFill>
                <a:latin typeface="Arial" pitchFamily="34" charset="0"/>
                <a:cs typeface="Arial" pitchFamily="34" charset="0"/>
              </a:rPr>
              <a:t> - </a:t>
            </a:r>
            <a:r>
              <a:rPr lang="es-ES" sz="1400" dirty="0">
                <a:solidFill>
                  <a:schemeClr val="tx1"/>
                </a:solidFill>
                <a:latin typeface="Arial" pitchFamily="34" charset="0"/>
                <a:cs typeface="Arial" pitchFamily="34" charset="0"/>
              </a:rPr>
              <a:t>Prof. Mª Victoria Herranz Cuadrado (Grado en Estadística </a:t>
            </a:r>
            <a:r>
              <a:rPr lang="es-ES" sz="1400" dirty="0" smtClean="0">
                <a:solidFill>
                  <a:schemeClr val="tx1"/>
                </a:solidFill>
                <a:latin typeface="Arial" pitchFamily="34" charset="0"/>
                <a:cs typeface="Arial" pitchFamily="34" charset="0"/>
              </a:rPr>
              <a:t>Empresarial)</a:t>
            </a:r>
          </a:p>
          <a:p>
            <a:pPr lvl="2" algn="just">
              <a:lnSpc>
                <a:spcPct val="150000"/>
              </a:lnSpc>
              <a:spcBef>
                <a:spcPct val="20000"/>
              </a:spcBef>
              <a:defRPr/>
            </a:pPr>
            <a:r>
              <a:rPr lang="es-ES" sz="1400" dirty="0" smtClean="0">
                <a:solidFill>
                  <a:schemeClr val="tx1"/>
                </a:solidFill>
                <a:latin typeface="Arial" pitchFamily="34" charset="0"/>
                <a:cs typeface="Arial" pitchFamily="34" charset="0"/>
              </a:rPr>
              <a:t>  - </a:t>
            </a:r>
            <a:r>
              <a:rPr lang="es-ES" sz="1400" dirty="0">
                <a:solidFill>
                  <a:schemeClr val="tx1"/>
                </a:solidFill>
                <a:latin typeface="Arial" pitchFamily="34" charset="0"/>
                <a:cs typeface="Arial" pitchFamily="34" charset="0"/>
              </a:rPr>
              <a:t>Prof. Begoña Ivars </a:t>
            </a:r>
            <a:r>
              <a:rPr lang="es-ES" sz="1400" dirty="0" smtClean="0">
                <a:solidFill>
                  <a:schemeClr val="tx1"/>
                </a:solidFill>
                <a:latin typeface="Arial" pitchFamily="34" charset="0"/>
                <a:cs typeface="Arial" pitchFamily="34" charset="0"/>
              </a:rPr>
              <a:t>Nicolás (Grado </a:t>
            </a:r>
            <a:r>
              <a:rPr lang="es-ES" sz="1400" dirty="0">
                <a:solidFill>
                  <a:schemeClr val="tx1"/>
                </a:solidFill>
                <a:latin typeface="Arial" pitchFamily="34" charset="0"/>
                <a:cs typeface="Arial" pitchFamily="34" charset="0"/>
              </a:rPr>
              <a:t>en Comunicación Audiovisual)</a:t>
            </a:r>
          </a:p>
          <a:p>
            <a:pPr lvl="2" algn="just">
              <a:lnSpc>
                <a:spcPct val="150000"/>
              </a:lnSpc>
              <a:spcBef>
                <a:spcPct val="20000"/>
              </a:spcBef>
              <a:defRPr/>
            </a:pPr>
            <a:r>
              <a:rPr lang="es-ES" sz="1400" dirty="0">
                <a:solidFill>
                  <a:schemeClr val="tx1"/>
                </a:solidFill>
                <a:latin typeface="Arial" pitchFamily="34" charset="0"/>
                <a:cs typeface="Arial" pitchFamily="34" charset="0"/>
              </a:rPr>
              <a:t> - Prof. Mª Cinta Gisbert Lopez (Grado en Administración y Dirección de Empresa)</a:t>
            </a:r>
          </a:p>
          <a:p>
            <a:pPr lvl="2" algn="just">
              <a:lnSpc>
                <a:spcPct val="150000"/>
              </a:lnSpc>
              <a:spcBef>
                <a:spcPct val="20000"/>
              </a:spcBef>
              <a:defRPr/>
            </a:pPr>
            <a:r>
              <a:rPr lang="es-ES" sz="1400" dirty="0">
                <a:solidFill>
                  <a:schemeClr val="tx1"/>
                </a:solidFill>
                <a:latin typeface="Arial" pitchFamily="34" charset="0"/>
                <a:cs typeface="Arial" pitchFamily="34" charset="0"/>
              </a:rPr>
              <a:t> - Prof. Purificación Cremades </a:t>
            </a:r>
            <a:r>
              <a:rPr lang="es-ES" sz="1400" dirty="0" smtClean="0">
                <a:solidFill>
                  <a:schemeClr val="tx1"/>
                </a:solidFill>
                <a:latin typeface="Arial" pitchFamily="34" charset="0"/>
                <a:cs typeface="Arial" pitchFamily="34" charset="0"/>
              </a:rPr>
              <a:t>García (</a:t>
            </a:r>
            <a:r>
              <a:rPr lang="es-ES" sz="1400" dirty="0">
                <a:solidFill>
                  <a:schemeClr val="tx1"/>
                </a:solidFill>
                <a:latin typeface="Arial" pitchFamily="34" charset="0"/>
                <a:cs typeface="Arial" pitchFamily="34" charset="0"/>
              </a:rPr>
              <a:t>Grado en Relaciones Laborales y Recursos Humanos)</a:t>
            </a:r>
          </a:p>
          <a:p>
            <a:pPr lvl="2" algn="just">
              <a:lnSpc>
                <a:spcPct val="150000"/>
              </a:lnSpc>
              <a:spcBef>
                <a:spcPct val="20000"/>
              </a:spcBef>
              <a:defRPr/>
            </a:pPr>
            <a:r>
              <a:rPr lang="es-ES" sz="1400" dirty="0">
                <a:solidFill>
                  <a:schemeClr val="tx1"/>
                </a:solidFill>
                <a:latin typeface="Arial" pitchFamily="34" charset="0"/>
                <a:cs typeface="Arial" pitchFamily="34" charset="0"/>
              </a:rPr>
              <a:t> - Prof. Alfonso Ortega </a:t>
            </a:r>
            <a:r>
              <a:rPr lang="es-ES" sz="1400" dirty="0" smtClean="0">
                <a:solidFill>
                  <a:schemeClr val="tx1"/>
                </a:solidFill>
                <a:latin typeface="Arial" pitchFamily="34" charset="0"/>
                <a:cs typeface="Arial" pitchFamily="34" charset="0"/>
              </a:rPr>
              <a:t>Giménez (</a:t>
            </a:r>
            <a:r>
              <a:rPr lang="es-ES" sz="1400" dirty="0">
                <a:solidFill>
                  <a:schemeClr val="tx1"/>
                </a:solidFill>
                <a:latin typeface="Arial" pitchFamily="34" charset="0"/>
                <a:cs typeface="Arial" pitchFamily="34" charset="0"/>
              </a:rPr>
              <a:t>Grado en Derecho)</a:t>
            </a:r>
          </a:p>
          <a:p>
            <a:pPr lvl="2" algn="just">
              <a:lnSpc>
                <a:spcPct val="150000"/>
              </a:lnSpc>
              <a:spcBef>
                <a:spcPct val="20000"/>
              </a:spcBef>
              <a:defRPr/>
            </a:pPr>
            <a:r>
              <a:rPr lang="es-ES" sz="1400" dirty="0">
                <a:solidFill>
                  <a:schemeClr val="tx1"/>
                </a:solidFill>
                <a:latin typeface="Arial" pitchFamily="34" charset="0"/>
                <a:cs typeface="Arial" pitchFamily="34" charset="0"/>
              </a:rPr>
              <a:t> - Prof. Alicia de Lara González(Grado en Periodismo)</a:t>
            </a:r>
          </a:p>
          <a:p>
            <a:pPr algn="just">
              <a:lnSpc>
                <a:spcPct val="150000"/>
              </a:lnSpc>
              <a:spcBef>
                <a:spcPct val="20000"/>
              </a:spcBef>
              <a:defRPr/>
            </a:pPr>
            <a:r>
              <a:rPr lang="es-ES" sz="1400" b="1"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Facultad de CC. Experimentales: </a:t>
            </a:r>
            <a:r>
              <a:rPr lang="es-ES" sz="1400" dirty="0">
                <a:solidFill>
                  <a:schemeClr val="tx1"/>
                </a:solidFill>
                <a:latin typeface="Arial" pitchFamily="34" charset="0"/>
                <a:cs typeface="Arial" pitchFamily="34" charset="0"/>
              </a:rPr>
              <a:t>Prof. Víctor Manuel Quesada Pérez</a:t>
            </a:r>
          </a:p>
          <a:p>
            <a:pPr algn="just">
              <a:lnSpc>
                <a:spcPct val="150000"/>
              </a:lnSpc>
              <a:spcBef>
                <a:spcPct val="20000"/>
              </a:spcBef>
              <a:defRPr/>
            </a:pPr>
            <a:r>
              <a:rPr lang="es-ES" sz="1400" b="1" dirty="0">
                <a:solidFill>
                  <a:schemeClr val="tx1"/>
                </a:solidFill>
                <a:latin typeface="Arial" pitchFamily="34" charset="0"/>
                <a:cs typeface="Arial" pitchFamily="34" charset="0"/>
              </a:rPr>
              <a:t> 	-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a:t>
            </a:r>
            <a:r>
              <a:rPr lang="es-ES" sz="1400" dirty="0" smtClean="0">
                <a:solidFill>
                  <a:schemeClr val="tx1"/>
                </a:solidFill>
                <a:latin typeface="Arial" pitchFamily="34" charset="0"/>
                <a:cs typeface="Arial" pitchFamily="34" charset="0"/>
              </a:rPr>
              <a:t>Bioquímica</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de CC. </a:t>
            </a:r>
            <a:r>
              <a:rPr lang="es-ES" sz="1400" dirty="0" smtClean="0">
                <a:solidFill>
                  <a:schemeClr val="tx1"/>
                </a:solidFill>
                <a:latin typeface="Arial" pitchFamily="34" charset="0"/>
                <a:cs typeface="Arial" pitchFamily="34" charset="0"/>
              </a:rPr>
              <a:t>Ambientales</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a:t>
            </a:r>
            <a:r>
              <a:rPr lang="es-ES" sz="1400" dirty="0" smtClean="0">
                <a:solidFill>
                  <a:schemeClr val="tx1"/>
                </a:solidFill>
                <a:latin typeface="Arial" pitchFamily="34" charset="0"/>
                <a:cs typeface="Arial" pitchFamily="34" charset="0"/>
              </a:rPr>
              <a:t>Biotecnología</a:t>
            </a:r>
          </a:p>
          <a:p>
            <a:pPr algn="just">
              <a:lnSpc>
                <a:spcPct val="150000"/>
              </a:lnSpc>
              <a:spcBef>
                <a:spcPct val="20000"/>
              </a:spcBef>
              <a:defRPr/>
            </a:pPr>
            <a:r>
              <a:rPr lang="es-ES" sz="1400" b="1" dirty="0" smtClean="0">
                <a:solidFill>
                  <a:schemeClr val="accent2">
                    <a:lumMod val="75000"/>
                  </a:schemeClr>
                </a:solidFill>
                <a:latin typeface="Arial" pitchFamily="34" charset="0"/>
                <a:cs typeface="Arial" pitchFamily="34" charset="0"/>
              </a:rPr>
              <a:t>	Facultad de Ciencias Socio-sanitarias: </a:t>
            </a:r>
          </a:p>
          <a:p>
            <a:pPr algn="just">
              <a:lnSpc>
                <a:spcPct val="150000"/>
              </a:lnSpc>
              <a:spcBef>
                <a:spcPct val="20000"/>
              </a:spcBef>
              <a:defRPr/>
            </a:pPr>
            <a:r>
              <a:rPr lang="es-ES" sz="1400" b="1" dirty="0" smtClean="0">
                <a:solidFill>
                  <a:schemeClr val="tx1"/>
                </a:solidFill>
                <a:latin typeface="Arial" pitchFamily="34" charset="0"/>
                <a:cs typeface="Arial" pitchFamily="34" charset="0"/>
              </a:rPr>
              <a:t> </a:t>
            </a:r>
            <a:r>
              <a:rPr lang="es-ES" sz="1400" b="1" dirty="0">
                <a:solidFill>
                  <a:schemeClr val="tx1"/>
                </a:solidFill>
                <a:latin typeface="Arial" pitchFamily="34" charset="0"/>
                <a:cs typeface="Arial" pitchFamily="34" charset="0"/>
              </a:rPr>
              <a:t>	- </a:t>
            </a:r>
            <a:r>
              <a:rPr lang="es-ES" sz="1400" dirty="0">
                <a:solidFill>
                  <a:schemeClr val="tx1"/>
                </a:solidFill>
                <a:latin typeface="Arial" pitchFamily="34" charset="0"/>
                <a:cs typeface="Arial" pitchFamily="34" charset="0"/>
              </a:rPr>
              <a:t>Prof. Mª Amparo Ramos López(Grado en Psicología)</a:t>
            </a:r>
          </a:p>
          <a:p>
            <a:pPr algn="just">
              <a:lnSpc>
                <a:spcPct val="150000"/>
              </a:lnSpc>
              <a:spcBef>
                <a:spcPct val="20000"/>
              </a:spcBef>
              <a:defRPr/>
            </a:pPr>
            <a:r>
              <a:rPr lang="es-ES" sz="1400" dirty="0">
                <a:solidFill>
                  <a:schemeClr val="tx1"/>
                </a:solidFill>
                <a:latin typeface="Arial" pitchFamily="34" charset="0"/>
                <a:cs typeface="Arial" pitchFamily="34" charset="0"/>
              </a:rPr>
              <a:t>	- Prof. Manuel Moya </a:t>
            </a:r>
            <a:r>
              <a:rPr lang="es-ES" sz="1400" dirty="0" smtClean="0">
                <a:solidFill>
                  <a:schemeClr val="tx1"/>
                </a:solidFill>
                <a:latin typeface="Arial" pitchFamily="34" charset="0"/>
                <a:cs typeface="Arial" pitchFamily="34" charset="0"/>
              </a:rPr>
              <a:t>Ramón (</a:t>
            </a:r>
            <a:r>
              <a:rPr lang="es-ES" sz="1400" dirty="0">
                <a:solidFill>
                  <a:schemeClr val="tx1"/>
                </a:solidFill>
                <a:latin typeface="Arial" pitchFamily="34" charset="0"/>
                <a:cs typeface="Arial" pitchFamily="34" charset="0"/>
              </a:rPr>
              <a:t>Grado en Ciencias de la Actividad Física y del Deporte)</a:t>
            </a:r>
          </a:p>
        </p:txBody>
      </p:sp>
      <p:pic>
        <p:nvPicPr>
          <p:cNvPr id="41990" name="Picture 5" descr="Erasm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3888" y="41275"/>
            <a:ext cx="852487"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 Box 5"/>
          <p:cNvSpPr txBox="1">
            <a:spLocks noChangeArrowheads="1"/>
          </p:cNvSpPr>
          <p:nvPr/>
        </p:nvSpPr>
        <p:spPr bwMode="auto">
          <a:xfrm>
            <a:off x="611188" y="260350"/>
            <a:ext cx="7488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50000"/>
              </a:spcBef>
              <a:buFontTx/>
              <a:buNone/>
            </a:pPr>
            <a:r>
              <a:rPr lang="es-ES" altLang="es-ES" sz="1800" b="1" dirty="0">
                <a:latin typeface="Arial" panose="020B0604020202020204" pitchFamily="34" charset="0"/>
              </a:rPr>
              <a:t>Programas de Movilidad – curso </a:t>
            </a:r>
            <a:r>
              <a:rPr lang="es-ES" altLang="es-ES" sz="1800" b="1" dirty="0" smtClean="0">
                <a:latin typeface="Arial" panose="020B0604020202020204" pitchFamily="34" charset="0"/>
              </a:rPr>
              <a:t>2016/2017</a:t>
            </a:r>
            <a:endParaRPr lang="es-ES" altLang="es-ES" sz="1800" b="1" dirty="0">
              <a:latin typeface="Arial" panose="020B0604020202020204" pitchFamily="34" charset="0"/>
            </a:endParaRPr>
          </a:p>
        </p:txBody>
      </p:sp>
      <p:sp>
        <p:nvSpPr>
          <p:cNvPr id="8" name="7 CuadroTexto"/>
          <p:cNvSpPr txBox="1"/>
          <p:nvPr/>
        </p:nvSpPr>
        <p:spPr>
          <a:xfrm>
            <a:off x="323850" y="1008063"/>
            <a:ext cx="8496300" cy="646112"/>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2400" b="1" dirty="0"/>
              <a:t>PROGRAMA ERASMUS + (ESTUDIOS)</a:t>
            </a:r>
          </a:p>
        </p:txBody>
      </p:sp>
      <p:sp>
        <p:nvSpPr>
          <p:cNvPr id="10" name="9 CuadroTexto"/>
          <p:cNvSpPr txBox="1"/>
          <p:nvPr/>
        </p:nvSpPr>
        <p:spPr>
          <a:xfrm>
            <a:off x="173831" y="1667563"/>
            <a:ext cx="8796338" cy="3711785"/>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pPr algn="just">
              <a:lnSpc>
                <a:spcPct val="150000"/>
              </a:lnSpc>
              <a:spcBef>
                <a:spcPct val="20000"/>
              </a:spcBef>
              <a:defRPr/>
            </a:pPr>
            <a:r>
              <a:rPr lang="es-ES" sz="1400" b="1"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Escuela Politécnica Superior de Elche:</a:t>
            </a:r>
            <a:r>
              <a:rPr lang="es-ES" sz="1400" dirty="0">
                <a:solidFill>
                  <a:schemeClr val="tx1"/>
                </a:solidFill>
                <a:latin typeface="Arial" pitchFamily="34" charset="0"/>
                <a:cs typeface="Arial" pitchFamily="34" charset="0"/>
              </a:rPr>
              <a:t> </a:t>
            </a:r>
            <a:r>
              <a:rPr lang="es-ES" sz="1400" dirty="0" smtClean="0">
                <a:solidFill>
                  <a:schemeClr val="tx1"/>
                </a:solidFill>
                <a:latin typeface="Arial" pitchFamily="34" charset="0"/>
                <a:cs typeface="Arial" pitchFamily="34" charset="0"/>
              </a:rPr>
              <a:t>Prof. Alberto Rodriguez Martinez</a:t>
            </a:r>
            <a:endParaRPr lang="es-ES" sz="1400" dirty="0">
              <a:solidFill>
                <a:schemeClr val="tx1"/>
              </a:solidFill>
              <a:latin typeface="Arial" pitchFamily="34" charset="0"/>
              <a:cs typeface="Arial" pitchFamily="34" charset="0"/>
            </a:endParaRPr>
          </a:p>
          <a:p>
            <a:pPr>
              <a:lnSpc>
                <a:spcPct val="150000"/>
              </a:lnSpc>
              <a:spcBef>
                <a:spcPct val="20000"/>
              </a:spcBef>
              <a:defRPr/>
            </a:pPr>
            <a:r>
              <a:rPr lang="es-ES" sz="1400" dirty="0">
                <a:solidFill>
                  <a:schemeClr val="tx1"/>
                </a:solidFill>
                <a:latin typeface="Arial" pitchFamily="34" charset="0"/>
                <a:cs typeface="Arial" pitchFamily="34" charset="0"/>
              </a:rPr>
              <a:t>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Ing. de Tecnologías de Telecomunicación, </a:t>
            </a:r>
            <a:r>
              <a:rPr lang="es-ES" sz="1400" dirty="0" smtClean="0">
                <a:solidFill>
                  <a:schemeClr val="tx1"/>
                </a:solidFill>
                <a:latin typeface="Arial" pitchFamily="34" charset="0"/>
                <a:cs typeface="Arial" pitchFamily="34" charset="0"/>
              </a:rPr>
              <a:t>Grado en Ing</a:t>
            </a:r>
            <a:r>
              <a:rPr lang="es-ES" sz="1400" dirty="0">
                <a:solidFill>
                  <a:schemeClr val="tx1"/>
                </a:solidFill>
                <a:latin typeface="Arial" pitchFamily="34" charset="0"/>
                <a:cs typeface="Arial" pitchFamily="34" charset="0"/>
              </a:rPr>
              <a:t>. Eléctrica</a:t>
            </a:r>
            <a:r>
              <a:rPr lang="es-ES" sz="1400" dirty="0" smtClean="0">
                <a:solidFill>
                  <a:schemeClr val="tx1"/>
                </a:solidFill>
                <a:latin typeface="Arial" pitchFamily="34" charset="0"/>
                <a:cs typeface="Arial" pitchFamily="34" charset="0"/>
              </a:rPr>
              <a:t>,</a:t>
            </a:r>
          </a:p>
          <a:p>
            <a:pPr lvl="2">
              <a:lnSpc>
                <a:spcPct val="150000"/>
              </a:lnSpc>
              <a:spcBef>
                <a:spcPct val="20000"/>
              </a:spcBef>
              <a:defRPr/>
            </a:pPr>
            <a:r>
              <a:rPr lang="es-ES" sz="1400" dirty="0" smtClean="0">
                <a:solidFill>
                  <a:schemeClr val="tx1"/>
                </a:solidFill>
                <a:latin typeface="Arial" pitchFamily="34" charset="0"/>
                <a:cs typeface="Arial" pitchFamily="34" charset="0"/>
              </a:rPr>
              <a:t> Grado </a:t>
            </a:r>
            <a:r>
              <a:rPr lang="es-ES" sz="1400" dirty="0">
                <a:solidFill>
                  <a:schemeClr val="tx1"/>
                </a:solidFill>
                <a:latin typeface="Arial" pitchFamily="34" charset="0"/>
                <a:cs typeface="Arial" pitchFamily="34" charset="0"/>
              </a:rPr>
              <a:t>en Ing. Electrónica y Automática Industrial, Grado en Ing. </a:t>
            </a:r>
            <a:r>
              <a:rPr lang="es-ES" sz="1400" dirty="0" smtClean="0">
                <a:solidFill>
                  <a:schemeClr val="tx1"/>
                </a:solidFill>
                <a:latin typeface="Arial" pitchFamily="34" charset="0"/>
                <a:cs typeface="Arial" pitchFamily="34" charset="0"/>
              </a:rPr>
              <a:t>Mecánica</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rgbClr val="00B050"/>
                </a:solidFill>
                <a:latin typeface="Arial" pitchFamily="34" charset="0"/>
                <a:cs typeface="Arial" pitchFamily="34" charset="0"/>
              </a:rPr>
              <a:t>	</a:t>
            </a:r>
            <a:r>
              <a:rPr lang="es-ES" sz="1400" dirty="0">
                <a:solidFill>
                  <a:schemeClr val="tx1"/>
                </a:solidFill>
                <a:latin typeface="Arial" pitchFamily="34" charset="0"/>
                <a:cs typeface="Arial" pitchFamily="34" charset="0"/>
              </a:rPr>
              <a:t>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Ing. Informática y </a:t>
            </a:r>
            <a:r>
              <a:rPr lang="es-ES" sz="1400" dirty="0" err="1">
                <a:solidFill>
                  <a:schemeClr val="tx1"/>
                </a:solidFill>
                <a:latin typeface="Arial" pitchFamily="34" charset="0"/>
                <a:cs typeface="Arial" pitchFamily="34" charset="0"/>
              </a:rPr>
              <a:t>Tecnol</a:t>
            </a:r>
            <a:r>
              <a:rPr lang="es-ES" sz="1400" dirty="0">
                <a:solidFill>
                  <a:schemeClr val="tx1"/>
                </a:solidFill>
                <a:latin typeface="Arial" pitchFamily="34" charset="0"/>
                <a:cs typeface="Arial" pitchFamily="34" charset="0"/>
              </a:rPr>
              <a:t>. </a:t>
            </a:r>
            <a:r>
              <a:rPr lang="es-ES" sz="1400" dirty="0" smtClean="0">
                <a:solidFill>
                  <a:schemeClr val="tx1"/>
                </a:solidFill>
                <a:latin typeface="Arial" pitchFamily="34" charset="0"/>
                <a:cs typeface="Arial" pitchFamily="34" charset="0"/>
              </a:rPr>
              <a:t>Información</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Facultad de CC. SS. y Jurídicas de Orihuela</a:t>
            </a:r>
            <a:r>
              <a:rPr lang="es-ES" sz="1400" b="1" dirty="0" smtClean="0">
                <a:solidFill>
                  <a:schemeClr val="accent2">
                    <a:lumMod val="75000"/>
                  </a:schemeClr>
                </a:solidFill>
                <a:latin typeface="Arial" pitchFamily="34" charset="0"/>
                <a:cs typeface="Arial" pitchFamily="34" charset="0"/>
              </a:rPr>
              <a:t>: </a:t>
            </a:r>
            <a:r>
              <a:rPr lang="es-ES" sz="1400" dirty="0" smtClean="0">
                <a:solidFill>
                  <a:schemeClr val="tx1"/>
                </a:solidFill>
                <a:latin typeface="Arial" pitchFamily="34" charset="0"/>
                <a:cs typeface="Arial" pitchFamily="34" charset="0"/>
              </a:rPr>
              <a:t>Prof. Juana Aznar Marquez</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Administración y Dirección de </a:t>
            </a:r>
            <a:r>
              <a:rPr lang="es-ES" sz="1400" dirty="0" smtClean="0">
                <a:solidFill>
                  <a:schemeClr val="tx1"/>
                </a:solidFill>
                <a:latin typeface="Arial" pitchFamily="34" charset="0"/>
                <a:cs typeface="Arial" pitchFamily="34" charset="0"/>
              </a:rPr>
              <a:t>Empresa</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 </a:t>
            </a:r>
            <a:r>
              <a:rPr lang="es-ES" sz="1400" dirty="0" smtClean="0">
                <a:solidFill>
                  <a:schemeClr val="tx1"/>
                </a:solidFill>
                <a:latin typeface="Arial" pitchFamily="34" charset="0"/>
                <a:cs typeface="Arial" pitchFamily="34" charset="0"/>
              </a:rPr>
              <a:t>Grado </a:t>
            </a:r>
            <a:r>
              <a:rPr lang="es-ES" sz="1400" dirty="0">
                <a:solidFill>
                  <a:schemeClr val="tx1"/>
                </a:solidFill>
                <a:latin typeface="Arial" pitchFamily="34" charset="0"/>
                <a:cs typeface="Arial" pitchFamily="34" charset="0"/>
              </a:rPr>
              <a:t>en Ciencias Políticas y Gestión </a:t>
            </a:r>
            <a:r>
              <a:rPr lang="es-ES" sz="1400" dirty="0" smtClean="0">
                <a:solidFill>
                  <a:schemeClr val="tx1"/>
                </a:solidFill>
                <a:latin typeface="Arial" pitchFamily="34" charset="0"/>
                <a:cs typeface="Arial" pitchFamily="34" charset="0"/>
              </a:rPr>
              <a:t>Pública</a:t>
            </a:r>
            <a:endParaRPr lang="es-ES" sz="1400" dirty="0">
              <a:solidFill>
                <a:schemeClr val="tx1"/>
              </a:solidFill>
              <a:latin typeface="Arial" pitchFamily="34" charset="0"/>
              <a:cs typeface="Arial" pitchFamily="34" charset="0"/>
            </a:endParaRPr>
          </a:p>
          <a:p>
            <a:pPr algn="just">
              <a:lnSpc>
                <a:spcPct val="150000"/>
              </a:lnSpc>
              <a:spcBef>
                <a:spcPct val="20000"/>
              </a:spcBef>
              <a:defRPr/>
            </a:pPr>
            <a:r>
              <a:rPr lang="es-ES" sz="1400" dirty="0">
                <a:solidFill>
                  <a:schemeClr val="tx1"/>
                </a:solidFill>
                <a:latin typeface="Arial" pitchFamily="34" charset="0"/>
                <a:cs typeface="Arial" pitchFamily="34" charset="0"/>
              </a:rPr>
              <a:t>	</a:t>
            </a:r>
            <a:r>
              <a:rPr lang="es-ES" sz="1400" b="1" dirty="0">
                <a:solidFill>
                  <a:schemeClr val="accent2">
                    <a:lumMod val="75000"/>
                  </a:schemeClr>
                </a:solidFill>
                <a:latin typeface="Arial" pitchFamily="34" charset="0"/>
                <a:cs typeface="Arial" pitchFamily="34" charset="0"/>
              </a:rPr>
              <a:t>Escuela Politécnica Superior de Orihuela: </a:t>
            </a:r>
          </a:p>
          <a:p>
            <a:pPr algn="just">
              <a:lnSpc>
                <a:spcPct val="150000"/>
              </a:lnSpc>
              <a:spcBef>
                <a:spcPct val="20000"/>
              </a:spcBef>
              <a:defRPr/>
            </a:pPr>
            <a:r>
              <a:rPr lang="es-ES" sz="1400" b="1" dirty="0">
                <a:solidFill>
                  <a:schemeClr val="accent2">
                    <a:lumMod val="75000"/>
                  </a:schemeClr>
                </a:solidFill>
                <a:latin typeface="Arial" pitchFamily="34" charset="0"/>
                <a:cs typeface="Arial" pitchFamily="34" charset="0"/>
              </a:rPr>
              <a:t>	- </a:t>
            </a:r>
            <a:r>
              <a:rPr lang="es-ES" sz="1400" dirty="0">
                <a:solidFill>
                  <a:schemeClr val="tx1"/>
                </a:solidFill>
                <a:latin typeface="Arial" pitchFamily="34" charset="0"/>
                <a:cs typeface="Arial" pitchFamily="34" charset="0"/>
              </a:rPr>
              <a:t>Prof. Maria Jose Frutos Fernandez ( Grado en Ciencia y Tecnología de los Alimentos)</a:t>
            </a:r>
          </a:p>
          <a:p>
            <a:pPr algn="just">
              <a:lnSpc>
                <a:spcPct val="150000"/>
              </a:lnSpc>
              <a:spcBef>
                <a:spcPct val="20000"/>
              </a:spcBef>
              <a:defRPr/>
            </a:pPr>
            <a:r>
              <a:rPr lang="es-ES" sz="1400" dirty="0">
                <a:solidFill>
                  <a:schemeClr val="tx1"/>
                </a:solidFill>
                <a:latin typeface="Arial" pitchFamily="34" charset="0"/>
                <a:cs typeface="Arial" pitchFamily="34" charset="0"/>
              </a:rPr>
              <a:t>	- Prof. Gema Romero </a:t>
            </a:r>
            <a:r>
              <a:rPr lang="es-ES" sz="1400" dirty="0" smtClean="0">
                <a:solidFill>
                  <a:schemeClr val="tx1"/>
                </a:solidFill>
                <a:latin typeface="Arial" pitchFamily="34" charset="0"/>
                <a:cs typeface="Arial" pitchFamily="34" charset="0"/>
              </a:rPr>
              <a:t>Moraleda (</a:t>
            </a:r>
            <a:r>
              <a:rPr lang="es-ES" sz="1400" dirty="0">
                <a:solidFill>
                  <a:schemeClr val="tx1"/>
                </a:solidFill>
                <a:latin typeface="Arial" pitchFamily="34" charset="0"/>
                <a:cs typeface="Arial" pitchFamily="34" charset="0"/>
              </a:rPr>
              <a:t>Grado en Ing. Agroalimentaria y Agroambiental)</a:t>
            </a:r>
          </a:p>
        </p:txBody>
      </p:sp>
      <p:pic>
        <p:nvPicPr>
          <p:cNvPr id="43014" name="Picture 5" descr="Erasmu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3888" y="41275"/>
            <a:ext cx="852487"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 Box 5"/>
          <p:cNvSpPr txBox="1">
            <a:spLocks noChangeArrowheads="1"/>
          </p:cNvSpPr>
          <p:nvPr/>
        </p:nvSpPr>
        <p:spPr bwMode="auto">
          <a:xfrm>
            <a:off x="611188" y="260350"/>
            <a:ext cx="7488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50000"/>
              </a:spcBef>
              <a:buFontTx/>
              <a:buNone/>
            </a:pPr>
            <a:r>
              <a:rPr lang="es-ES" altLang="es-ES" sz="1800" b="1" dirty="0">
                <a:latin typeface="Arial" panose="020B0604020202020204" pitchFamily="34" charset="0"/>
              </a:rPr>
              <a:t>Programas de Movilidad – curso </a:t>
            </a:r>
            <a:r>
              <a:rPr lang="es-ES" altLang="es-ES" sz="1800" b="1" dirty="0" smtClean="0">
                <a:latin typeface="Arial" panose="020B0604020202020204" pitchFamily="34" charset="0"/>
              </a:rPr>
              <a:t>2016/2017</a:t>
            </a:r>
            <a:endParaRPr lang="es-ES" altLang="es-ES" sz="1800" b="1" dirty="0">
              <a:latin typeface="Arial" panose="020B0604020202020204" pitchFamily="34" charset="0"/>
            </a:endParaRPr>
          </a:p>
        </p:txBody>
      </p:sp>
      <p:sp>
        <p:nvSpPr>
          <p:cNvPr id="8" name="7 CuadroTexto"/>
          <p:cNvSpPr txBox="1"/>
          <p:nvPr/>
        </p:nvSpPr>
        <p:spPr>
          <a:xfrm>
            <a:off x="323850" y="1008063"/>
            <a:ext cx="8496300" cy="577787"/>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2400" b="1" dirty="0"/>
              <a:t>PROGRAMA </a:t>
            </a:r>
            <a:r>
              <a:rPr lang="es-ES" sz="2400" b="1" dirty="0" smtClean="0"/>
              <a:t>BUDDY</a:t>
            </a:r>
            <a:endParaRPr lang="es-ES" sz="2400" b="1" dirty="0"/>
          </a:p>
        </p:txBody>
      </p:sp>
      <p:sp>
        <p:nvSpPr>
          <p:cNvPr id="10" name="9 CuadroTexto"/>
          <p:cNvSpPr txBox="1"/>
          <p:nvPr/>
        </p:nvSpPr>
        <p:spPr>
          <a:xfrm>
            <a:off x="173831" y="1667563"/>
            <a:ext cx="8796338" cy="4832092"/>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endParaRPr lang="es-ES" sz="1400" b="1" dirty="0" smtClean="0">
              <a:solidFill>
                <a:schemeClr val="tx1"/>
              </a:solidFill>
              <a:latin typeface="Arial" pitchFamily="34" charset="0"/>
              <a:cs typeface="Arial" pitchFamily="34" charset="0"/>
            </a:endParaRPr>
          </a:p>
          <a:p>
            <a:endParaRPr lang="es-ES" sz="1400" b="1" dirty="0">
              <a:solidFill>
                <a:schemeClr val="tx1"/>
              </a:solidFill>
              <a:latin typeface="Arial" pitchFamily="34" charset="0"/>
              <a:cs typeface="Arial" pitchFamily="34" charset="0"/>
            </a:endParaRPr>
          </a:p>
          <a:p>
            <a:r>
              <a:rPr lang="es-ES" sz="2400" dirty="0" smtClean="0">
                <a:latin typeface="Arial" panose="020B0604020202020204" pitchFamily="34" charset="0"/>
                <a:cs typeface="Arial" panose="020B0604020202020204" pitchFamily="34" charset="0"/>
              </a:rPr>
              <a:t>Apadrina a un estudiante de intercambio</a:t>
            </a:r>
          </a:p>
          <a:p>
            <a:endParaRPr lang="es-ES" sz="1400" dirty="0" smtClean="0">
              <a:latin typeface="Arial" panose="020B0604020202020204" pitchFamily="34" charset="0"/>
              <a:cs typeface="Arial" panose="020B0604020202020204" pitchFamily="34" charset="0"/>
            </a:endParaRPr>
          </a:p>
          <a:p>
            <a:pPr lvl="5"/>
            <a:endParaRPr lang="es-ES" sz="2000" dirty="0" smtClean="0">
              <a:latin typeface="Arial" panose="020B0604020202020204" pitchFamily="34" charset="0"/>
              <a:cs typeface="Arial" panose="020B0604020202020204" pitchFamily="34" charset="0"/>
            </a:endParaRPr>
          </a:p>
          <a:p>
            <a:pPr lvl="5"/>
            <a:r>
              <a:rPr lang="es-ES" sz="2000" dirty="0" smtClean="0">
                <a:latin typeface="Arial" panose="020B0604020202020204" pitchFamily="34" charset="0"/>
                <a:cs typeface="Arial" panose="020B0604020202020204" pitchFamily="34" charset="0"/>
              </a:rPr>
              <a:t>Con la participación en el programa BUDDY se intenta conseguir:</a:t>
            </a:r>
          </a:p>
          <a:p>
            <a:pPr marL="2571750" lvl="5" indent="-285750">
              <a:buFontTx/>
              <a:buChar char="-"/>
            </a:pPr>
            <a:endParaRPr lang="es-ES" sz="2000" dirty="0" smtClean="0">
              <a:latin typeface="Arial" panose="020B0604020202020204" pitchFamily="34" charset="0"/>
              <a:cs typeface="Arial" panose="020B0604020202020204" pitchFamily="34" charset="0"/>
            </a:endParaRPr>
          </a:p>
          <a:p>
            <a:pPr marL="2628900" lvl="5" indent="-342900">
              <a:buFont typeface="Wingdings" panose="05000000000000000000" pitchFamily="2" charset="2"/>
              <a:buChar char="§"/>
            </a:pPr>
            <a:r>
              <a:rPr lang="es-ES" sz="2000" dirty="0" smtClean="0">
                <a:latin typeface="Arial" panose="020B0604020202020204" pitchFamily="34" charset="0"/>
                <a:cs typeface="Arial" panose="020B0604020202020204" pitchFamily="34" charset="0"/>
              </a:rPr>
              <a:t>Ayudar </a:t>
            </a:r>
            <a:r>
              <a:rPr lang="es-ES" sz="2000" dirty="0">
                <a:latin typeface="Arial" panose="020B0604020202020204" pitchFamily="34" charset="0"/>
                <a:cs typeface="Arial" panose="020B0604020202020204" pitchFamily="34" charset="0"/>
              </a:rPr>
              <a:t>a una mejor y más rápida integración de los estudiantes a la vida universitaria y a las costumbres locales, </a:t>
            </a:r>
            <a:endParaRPr lang="es-ES" sz="2000" dirty="0" smtClean="0">
              <a:latin typeface="Arial" panose="020B0604020202020204" pitchFamily="34" charset="0"/>
              <a:cs typeface="Arial" panose="020B0604020202020204" pitchFamily="34" charset="0"/>
            </a:endParaRPr>
          </a:p>
          <a:p>
            <a:pPr marL="2628900" lvl="5" indent="-342900">
              <a:buFont typeface="Wingdings" panose="05000000000000000000" pitchFamily="2" charset="2"/>
              <a:buChar char="§"/>
            </a:pPr>
            <a:r>
              <a:rPr lang="es-ES" sz="2000" dirty="0" smtClean="0">
                <a:latin typeface="Arial" panose="020B0604020202020204" pitchFamily="34" charset="0"/>
                <a:cs typeface="Arial" panose="020B0604020202020204" pitchFamily="34" charset="0"/>
              </a:rPr>
              <a:t>Dar </a:t>
            </a:r>
            <a:r>
              <a:rPr lang="es-ES" sz="2000" dirty="0">
                <a:latin typeface="Arial" panose="020B0604020202020204" pitchFamily="34" charset="0"/>
                <a:cs typeface="Arial" panose="020B0604020202020204" pitchFamily="34" charset="0"/>
              </a:rPr>
              <a:t>la oportunidad de enriquecer el dominio de una lengua, </a:t>
            </a:r>
            <a:endParaRPr lang="es-ES" sz="2000" dirty="0" smtClean="0">
              <a:latin typeface="Arial" panose="020B0604020202020204" pitchFamily="34" charset="0"/>
              <a:cs typeface="Arial" panose="020B0604020202020204" pitchFamily="34" charset="0"/>
            </a:endParaRPr>
          </a:p>
          <a:p>
            <a:pPr marL="2628900" lvl="5" indent="-342900">
              <a:buFont typeface="Wingdings" panose="05000000000000000000" pitchFamily="2" charset="2"/>
              <a:buChar char="§"/>
            </a:pPr>
            <a:r>
              <a:rPr lang="es-ES" sz="2000" dirty="0" smtClean="0">
                <a:latin typeface="Arial" panose="020B0604020202020204" pitchFamily="34" charset="0"/>
                <a:cs typeface="Arial" panose="020B0604020202020204" pitchFamily="34" charset="0"/>
              </a:rPr>
              <a:t>conocer </a:t>
            </a:r>
            <a:r>
              <a:rPr lang="es-ES" sz="2000" dirty="0">
                <a:latin typeface="Arial" panose="020B0604020202020204" pitchFamily="34" charset="0"/>
                <a:cs typeface="Arial" panose="020B0604020202020204" pitchFamily="34" charset="0"/>
              </a:rPr>
              <a:t>gente de otros </a:t>
            </a:r>
            <a:r>
              <a:rPr lang="es-ES" sz="2000" dirty="0" smtClean="0">
                <a:latin typeface="Arial" panose="020B0604020202020204" pitchFamily="34" charset="0"/>
                <a:cs typeface="Arial" panose="020B0604020202020204" pitchFamily="34" charset="0"/>
              </a:rPr>
              <a:t>países , otras culturas, etc.</a:t>
            </a:r>
          </a:p>
          <a:p>
            <a:endParaRPr lang="es-ES" sz="1400" dirty="0">
              <a:latin typeface="Arial" panose="020B0604020202020204" pitchFamily="34" charset="0"/>
              <a:cs typeface="Arial" panose="020B0604020202020204" pitchFamily="34" charset="0"/>
            </a:endParaRPr>
          </a:p>
          <a:p>
            <a:endParaRPr lang="es-ES" sz="1400" dirty="0" smtClean="0">
              <a:latin typeface="Arial" panose="020B0604020202020204" pitchFamily="34" charset="0"/>
              <a:cs typeface="Arial" panose="020B0604020202020204" pitchFamily="34" charset="0"/>
            </a:endParaRPr>
          </a:p>
          <a:p>
            <a:endParaRPr lang="es-ES" sz="1400" dirty="0">
              <a:latin typeface="Arial" panose="020B0604020202020204" pitchFamily="34" charset="0"/>
              <a:cs typeface="Arial" panose="020B0604020202020204" pitchFamily="34" charset="0"/>
            </a:endParaRPr>
          </a:p>
        </p:txBody>
      </p:sp>
      <p:pic>
        <p:nvPicPr>
          <p:cNvPr id="43014" name="Picture 5" descr="Erasmu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m.candela\Desktop\INTERNACIONALIZACION\FOTOS CURSO\405419_2841593201824_788382641_n.jpg"/>
          <p:cNvPicPr>
            <a:picLocks noGrp="1" noChangeAspect="1" noChangeArrowheads="1"/>
          </p:cNvPicPr>
          <p:nvPr>
            <p:ph sz="half" idx="4294967295"/>
          </p:nvPr>
        </p:nvPicPr>
        <p:blipFill>
          <a:blip r:embed="rId4" cstate="print"/>
          <a:srcRect/>
          <a:stretch>
            <a:fillRect/>
          </a:stretch>
        </p:blipFill>
        <p:spPr>
          <a:xfrm>
            <a:off x="323850" y="3284984"/>
            <a:ext cx="1991949" cy="1422490"/>
          </a:xfrm>
          <a:prstGeom prst="round2DiagRect">
            <a:avLst>
              <a:gd name="adj1" fmla="val 16667"/>
              <a:gd name="adj2" fmla="val 0"/>
            </a:avLst>
          </a:prstGeom>
          <a:ln w="88900" cap="sq">
            <a:solidFill>
              <a:srgbClr val="FFFFFF"/>
            </a:solidFill>
          </a:ln>
          <a:effectLst>
            <a:outerShdw blurRad="254000" algn="tl" rotWithShape="0">
              <a:srgbClr val="000000">
                <a:alpha val="43000"/>
              </a:srgbClr>
            </a:outerShdw>
          </a:effec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extLst>
      <p:ext uri="{BB962C8B-B14F-4D97-AF65-F5344CB8AC3E}">
        <p14:creationId xmlns:p14="http://schemas.microsoft.com/office/powerpoint/2010/main" val="18638242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3888" y="41275"/>
            <a:ext cx="852487"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 Box 5"/>
          <p:cNvSpPr txBox="1">
            <a:spLocks noChangeArrowheads="1"/>
          </p:cNvSpPr>
          <p:nvPr/>
        </p:nvSpPr>
        <p:spPr bwMode="auto">
          <a:xfrm>
            <a:off x="611188" y="260350"/>
            <a:ext cx="7488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50000"/>
              </a:spcBef>
              <a:buFontTx/>
              <a:buNone/>
            </a:pPr>
            <a:r>
              <a:rPr lang="es-ES" altLang="es-ES" sz="1800" b="1" dirty="0">
                <a:latin typeface="Arial" panose="020B0604020202020204" pitchFamily="34" charset="0"/>
              </a:rPr>
              <a:t>Programas de Movilidad – curso </a:t>
            </a:r>
            <a:r>
              <a:rPr lang="es-ES" altLang="es-ES" sz="1800" b="1" dirty="0" smtClean="0">
                <a:latin typeface="Arial" panose="020B0604020202020204" pitchFamily="34" charset="0"/>
              </a:rPr>
              <a:t>2016/2017</a:t>
            </a:r>
            <a:endParaRPr lang="es-ES" altLang="es-ES" sz="1800" b="1" dirty="0">
              <a:latin typeface="Arial" panose="020B0604020202020204" pitchFamily="34" charset="0"/>
            </a:endParaRPr>
          </a:p>
        </p:txBody>
      </p:sp>
      <p:sp>
        <p:nvSpPr>
          <p:cNvPr id="8" name="7 CuadroTexto"/>
          <p:cNvSpPr txBox="1"/>
          <p:nvPr/>
        </p:nvSpPr>
        <p:spPr>
          <a:xfrm>
            <a:off x="323850" y="1008063"/>
            <a:ext cx="8496300" cy="577787"/>
          </a:xfrm>
          <a:prstGeom prst="rect">
            <a:avLst/>
          </a:prstGeom>
          <a:ln/>
        </p:spPr>
        <p:style>
          <a:lnRef idx="3">
            <a:schemeClr val="lt1"/>
          </a:lnRef>
          <a:fillRef idx="1">
            <a:schemeClr val="accent2"/>
          </a:fillRef>
          <a:effectRef idx="1">
            <a:schemeClr val="accent2"/>
          </a:effectRef>
          <a:fontRef idx="minor">
            <a:schemeClr val="lt1"/>
          </a:fontRef>
        </p:style>
        <p:txBody>
          <a:bodyPr>
            <a:spAutoFit/>
          </a:bodyPr>
          <a:lstStyle/>
          <a:p>
            <a:pPr algn="ctr">
              <a:lnSpc>
                <a:spcPct val="150000"/>
              </a:lnSpc>
              <a:spcBef>
                <a:spcPts val="0"/>
              </a:spcBef>
              <a:spcAft>
                <a:spcPts val="600"/>
              </a:spcAft>
              <a:defRPr/>
            </a:pPr>
            <a:r>
              <a:rPr lang="es-ES" sz="2400" b="1" dirty="0" smtClean="0"/>
              <a:t>RECRUITING ERASMUS</a:t>
            </a:r>
            <a:endParaRPr lang="es-ES" sz="2400" b="1" dirty="0"/>
          </a:p>
        </p:txBody>
      </p:sp>
      <p:sp>
        <p:nvSpPr>
          <p:cNvPr id="10" name="9 CuadroTexto"/>
          <p:cNvSpPr txBox="1"/>
          <p:nvPr/>
        </p:nvSpPr>
        <p:spPr>
          <a:xfrm>
            <a:off x="173831" y="1667563"/>
            <a:ext cx="8796338" cy="4613571"/>
          </a:xfrm>
          <a:prstGeom prst="rect">
            <a:avLst/>
          </a:prstGeom>
          <a:ln w="76200"/>
        </p:spPr>
        <p:style>
          <a:lnRef idx="2">
            <a:schemeClr val="accent2"/>
          </a:lnRef>
          <a:fillRef idx="1">
            <a:schemeClr val="lt1"/>
          </a:fillRef>
          <a:effectRef idx="0">
            <a:schemeClr val="accent2"/>
          </a:effectRef>
          <a:fontRef idx="minor">
            <a:schemeClr val="dk1"/>
          </a:fontRef>
        </p:style>
        <p:txBody>
          <a:bodyPr>
            <a:spAutoFit/>
          </a:bodyPr>
          <a:lstStyle/>
          <a:p>
            <a:r>
              <a:rPr lang="es-ES" sz="1400" b="1" dirty="0">
                <a:solidFill>
                  <a:schemeClr val="tx1"/>
                </a:solidFill>
                <a:latin typeface="Arial" pitchFamily="34" charset="0"/>
                <a:cs typeface="Arial" pitchFamily="34" charset="0"/>
              </a:rPr>
              <a:t>	</a:t>
            </a:r>
            <a:endParaRPr lang="es-ES" sz="1400" b="1" dirty="0" smtClean="0">
              <a:solidFill>
                <a:schemeClr val="tx1"/>
              </a:solidFill>
              <a:latin typeface="Arial" pitchFamily="34" charset="0"/>
              <a:cs typeface="Arial" pitchFamily="34" charset="0"/>
            </a:endParaRPr>
          </a:p>
          <a:p>
            <a:r>
              <a:rPr lang="es-ES" sz="2000" b="1" dirty="0" smtClean="0">
                <a:latin typeface="Arial" panose="020B0604020202020204" pitchFamily="34" charset="0"/>
                <a:cs typeface="Arial" panose="020B0604020202020204" pitchFamily="34" charset="0"/>
              </a:rPr>
              <a:t>  </a:t>
            </a:r>
          </a:p>
          <a:p>
            <a:r>
              <a:rPr lang="es-ES" sz="2000" b="1" dirty="0" smtClean="0">
                <a:latin typeface="Arial" panose="020B0604020202020204" pitchFamily="34" charset="0"/>
                <a:cs typeface="Arial" panose="020B0604020202020204" pitchFamily="34" charset="0"/>
              </a:rPr>
              <a:t>   </a:t>
            </a:r>
            <a:r>
              <a:rPr lang="es-ES" sz="2000" b="1" dirty="0" err="1" smtClean="0">
                <a:latin typeface="Arial" panose="020B0604020202020204" pitchFamily="34" charset="0"/>
                <a:cs typeface="Arial" panose="020B0604020202020204" pitchFamily="34" charset="0"/>
              </a:rPr>
              <a:t>Your</a:t>
            </a:r>
            <a:r>
              <a:rPr lang="es-ES" sz="2000" b="1" dirty="0" smtClean="0">
                <a:latin typeface="Arial" panose="020B0604020202020204" pitchFamily="34" charset="0"/>
                <a:cs typeface="Arial" panose="020B0604020202020204" pitchFamily="34" charset="0"/>
              </a:rPr>
              <a:t> </a:t>
            </a:r>
            <a:r>
              <a:rPr lang="es-ES" sz="2000" b="1" dirty="0">
                <a:latin typeface="Arial" panose="020B0604020202020204" pitchFamily="34" charset="0"/>
                <a:cs typeface="Arial" panose="020B0604020202020204" pitchFamily="34" charset="0"/>
              </a:rPr>
              <a:t>international </a:t>
            </a:r>
            <a:r>
              <a:rPr lang="es-ES" sz="2000" b="1" dirty="0" err="1">
                <a:latin typeface="Arial" panose="020B0604020202020204" pitchFamily="34" charset="0"/>
                <a:cs typeface="Arial" panose="020B0604020202020204" pitchFamily="34" charset="0"/>
              </a:rPr>
              <a:t>experience</a:t>
            </a:r>
            <a:r>
              <a:rPr lang="es-ES" sz="2000" b="1"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makes</a:t>
            </a:r>
            <a:r>
              <a:rPr lang="es-ES" sz="2000" b="1" dirty="0">
                <a:latin typeface="Arial" panose="020B0604020202020204" pitchFamily="34" charset="0"/>
                <a:cs typeface="Arial" panose="020B0604020202020204" pitchFamily="34" charset="0"/>
              </a:rPr>
              <a:t> </a:t>
            </a:r>
            <a:r>
              <a:rPr lang="es-ES" sz="2000" b="1" dirty="0" err="1">
                <a:latin typeface="Arial" panose="020B0604020202020204" pitchFamily="34" charset="0"/>
                <a:cs typeface="Arial" panose="020B0604020202020204" pitchFamily="34" charset="0"/>
              </a:rPr>
              <a:t>you</a:t>
            </a:r>
            <a:r>
              <a:rPr lang="es-ES" sz="2000" b="1" dirty="0">
                <a:latin typeface="Arial" panose="020B0604020202020204" pitchFamily="34" charset="0"/>
                <a:cs typeface="Arial" panose="020B0604020202020204" pitchFamily="34" charset="0"/>
              </a:rPr>
              <a:t> </a:t>
            </a:r>
            <a:r>
              <a:rPr lang="es-ES" sz="2000" b="1" dirty="0" err="1" smtClean="0">
                <a:latin typeface="Arial" panose="020B0604020202020204" pitchFamily="34" charset="0"/>
                <a:cs typeface="Arial" panose="020B0604020202020204" pitchFamily="34" charset="0"/>
              </a:rPr>
              <a:t>different</a:t>
            </a:r>
            <a:endParaRPr lang="es-ES" sz="2000" b="1" dirty="0" smtClean="0">
              <a:latin typeface="Arial" panose="020B0604020202020204" pitchFamily="34" charset="0"/>
              <a:cs typeface="Arial" panose="020B0604020202020204" pitchFamily="34" charset="0"/>
            </a:endParaRPr>
          </a:p>
          <a:p>
            <a:endParaRPr lang="es-ES" sz="2000" b="1" dirty="0">
              <a:latin typeface="Arial" panose="020B0604020202020204" pitchFamily="34" charset="0"/>
              <a:cs typeface="Arial" panose="020B0604020202020204" pitchFamily="34" charset="0"/>
            </a:endParaRPr>
          </a:p>
          <a:p>
            <a:endParaRPr lang="es-ES" sz="1400" dirty="0"/>
          </a:p>
          <a:p>
            <a:endParaRPr lang="es-ES" sz="1400" dirty="0" smtClean="0"/>
          </a:p>
          <a:p>
            <a:endParaRPr lang="es-ES" sz="2000" dirty="0" smtClean="0">
              <a:latin typeface="Arial" panose="020B0604020202020204" pitchFamily="34" charset="0"/>
              <a:cs typeface="Arial" panose="020B0604020202020204" pitchFamily="34" charset="0"/>
            </a:endParaRPr>
          </a:p>
          <a:p>
            <a:pPr lvl="5">
              <a:lnSpc>
                <a:spcPct val="150000"/>
              </a:lnSpc>
            </a:pPr>
            <a:r>
              <a:rPr lang="es-ES" sz="2000" dirty="0">
                <a:latin typeface="Arial" panose="020B0604020202020204" pitchFamily="34" charset="0"/>
                <a:cs typeface="Arial" panose="020B0604020202020204" pitchFamily="34" charset="0"/>
              </a:rPr>
              <a:t>Únete a </a:t>
            </a:r>
            <a:r>
              <a:rPr lang="es-ES" sz="2000" dirty="0" err="1">
                <a:latin typeface="Arial" panose="020B0604020202020204" pitchFamily="34" charset="0"/>
                <a:cs typeface="Arial" panose="020B0604020202020204" pitchFamily="34" charset="0"/>
              </a:rPr>
              <a:t>Recruiting</a:t>
            </a:r>
            <a:r>
              <a:rPr lang="es-ES" sz="2000" dirty="0">
                <a:latin typeface="Arial" panose="020B0604020202020204" pitchFamily="34" charset="0"/>
                <a:cs typeface="Arial" panose="020B0604020202020204" pitchFamily="34" charset="0"/>
              </a:rPr>
              <a:t> Erasmus y contacta con empresas de primer nivel, que valoran tu talento internacional</a:t>
            </a:r>
          </a:p>
          <a:p>
            <a:endParaRPr lang="es-ES" sz="2000" dirty="0">
              <a:latin typeface="Arial" panose="020B0604020202020204" pitchFamily="34" charset="0"/>
              <a:cs typeface="Arial" panose="020B0604020202020204" pitchFamily="34" charset="0"/>
            </a:endParaRPr>
          </a:p>
          <a:p>
            <a:endParaRPr lang="es-ES" sz="2000" dirty="0" smtClean="0">
              <a:latin typeface="Arial" panose="020B0604020202020204" pitchFamily="34" charset="0"/>
              <a:cs typeface="Arial" panose="020B0604020202020204" pitchFamily="34" charset="0"/>
            </a:endParaRPr>
          </a:p>
          <a:p>
            <a:endParaRPr lang="es-ES" sz="2000" dirty="0" smtClean="0">
              <a:latin typeface="Arial" panose="020B0604020202020204" pitchFamily="34" charset="0"/>
              <a:cs typeface="Arial" panose="020B0604020202020204" pitchFamily="34" charset="0"/>
            </a:endParaRPr>
          </a:p>
          <a:p>
            <a:endParaRPr lang="es-ES" sz="1400" dirty="0"/>
          </a:p>
          <a:p>
            <a:endParaRPr lang="es-ES" sz="1400" dirty="0"/>
          </a:p>
          <a:p>
            <a:pPr algn="just">
              <a:lnSpc>
                <a:spcPct val="150000"/>
              </a:lnSpc>
              <a:spcBef>
                <a:spcPct val="20000"/>
              </a:spcBef>
              <a:defRPr/>
            </a:pPr>
            <a:endParaRPr lang="es-ES" sz="1400" dirty="0">
              <a:solidFill>
                <a:schemeClr val="tx1"/>
              </a:solidFill>
              <a:latin typeface="Arial" pitchFamily="34" charset="0"/>
              <a:cs typeface="Arial" pitchFamily="34" charset="0"/>
            </a:endParaRPr>
          </a:p>
        </p:txBody>
      </p:sp>
      <p:pic>
        <p:nvPicPr>
          <p:cNvPr id="43014" name="Picture 5" descr="Erasmu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26988"/>
            <a:ext cx="2795588" cy="59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pic>
        <p:nvPicPr>
          <p:cNvPr id="1026" name="Picture 2" descr="C:\Users\m.candela\Desktop\logoR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59" y="3284984"/>
            <a:ext cx="1872856" cy="142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754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UM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3888" y="41275"/>
            <a:ext cx="852487"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Text Box 5"/>
          <p:cNvSpPr txBox="1">
            <a:spLocks noChangeArrowheads="1"/>
          </p:cNvSpPr>
          <p:nvPr/>
        </p:nvSpPr>
        <p:spPr bwMode="auto">
          <a:xfrm>
            <a:off x="611188" y="260350"/>
            <a:ext cx="7488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50000"/>
              </a:spcBef>
              <a:buFontTx/>
              <a:buNone/>
            </a:pPr>
            <a:r>
              <a:rPr lang="es-ES" altLang="es-ES" sz="1800" b="1" dirty="0">
                <a:latin typeface="Arial" panose="020B0604020202020204" pitchFamily="34" charset="0"/>
              </a:rPr>
              <a:t>Programas de Movilidad – curso </a:t>
            </a:r>
            <a:r>
              <a:rPr lang="es-ES" altLang="es-ES" sz="1800" b="1" dirty="0" smtClean="0">
                <a:latin typeface="Arial" panose="020B0604020202020204" pitchFamily="34" charset="0"/>
              </a:rPr>
              <a:t>2016/2017</a:t>
            </a:r>
            <a:endParaRPr lang="es-ES" altLang="es-ES" sz="1800" b="1" dirty="0">
              <a:latin typeface="Arial" panose="020B0604020202020204" pitchFamily="34" charset="0"/>
            </a:endParaRPr>
          </a:p>
        </p:txBody>
      </p:sp>
      <p:sp>
        <p:nvSpPr>
          <p:cNvPr id="44036" name="Text Box 10"/>
          <p:cNvSpPr txBox="1">
            <a:spLocks noChangeArrowheads="1"/>
          </p:cNvSpPr>
          <p:nvPr/>
        </p:nvSpPr>
        <p:spPr bwMode="auto">
          <a:xfrm>
            <a:off x="468313" y="2492375"/>
            <a:ext cx="806450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30000"/>
              </a:lnSpc>
              <a:spcBef>
                <a:spcPct val="0"/>
              </a:spcBef>
              <a:buFontTx/>
              <a:buNone/>
            </a:pPr>
            <a:r>
              <a:rPr lang="es-ES_tradnl" altLang="es-ES" sz="2000" dirty="0" smtClean="0">
                <a:solidFill>
                  <a:srgbClr val="000099"/>
                </a:solidFill>
                <a:latin typeface="Tahoma" panose="020B0604030504040204" pitchFamily="34" charset="0"/>
              </a:rPr>
              <a:t>SERVICIO DE </a:t>
            </a:r>
            <a:r>
              <a:rPr lang="es-ES_tradnl" altLang="es-ES" sz="2000" dirty="0">
                <a:solidFill>
                  <a:srgbClr val="000099"/>
                </a:solidFill>
                <a:latin typeface="Tahoma" panose="020B0604030504040204" pitchFamily="34" charset="0"/>
              </a:rPr>
              <a:t>RELACIONES </a:t>
            </a:r>
            <a:r>
              <a:rPr lang="es-ES_tradnl" altLang="es-ES" sz="2000" dirty="0" smtClean="0">
                <a:solidFill>
                  <a:srgbClr val="000099"/>
                </a:solidFill>
                <a:latin typeface="Tahoma" panose="020B0604030504040204" pitchFamily="34" charset="0"/>
              </a:rPr>
              <a:t>INTERNACIONALES, COOPERACIÓN AL DESARROLLO Y VOLUNTARIADO</a:t>
            </a:r>
          </a:p>
          <a:p>
            <a:pPr algn="ctr" eaLnBrk="1" hangingPunct="1">
              <a:lnSpc>
                <a:spcPct val="130000"/>
              </a:lnSpc>
              <a:spcBef>
                <a:spcPct val="0"/>
              </a:spcBef>
              <a:buFontTx/>
              <a:buNone/>
            </a:pPr>
            <a:r>
              <a:rPr lang="es-ES_tradnl" altLang="es-ES" sz="2000" dirty="0" smtClean="0">
                <a:solidFill>
                  <a:srgbClr val="000099"/>
                </a:solidFill>
                <a:latin typeface="Tahoma" panose="020B0604030504040204" pitchFamily="34" charset="0"/>
              </a:rPr>
              <a:t>Universidad </a:t>
            </a:r>
            <a:r>
              <a:rPr lang="es-ES_tradnl" altLang="es-ES" sz="2000" dirty="0">
                <a:solidFill>
                  <a:srgbClr val="000099"/>
                </a:solidFill>
                <a:latin typeface="Tahoma" panose="020B0604030504040204" pitchFamily="34" charset="0"/>
              </a:rPr>
              <a:t>Miguel Hernández</a:t>
            </a:r>
          </a:p>
          <a:p>
            <a:pPr algn="ctr" eaLnBrk="1" hangingPunct="1">
              <a:lnSpc>
                <a:spcPct val="130000"/>
              </a:lnSpc>
              <a:spcBef>
                <a:spcPct val="0"/>
              </a:spcBef>
              <a:buFontTx/>
              <a:buNone/>
            </a:pPr>
            <a:r>
              <a:rPr lang="es-ES_tradnl" altLang="es-ES" sz="2000" dirty="0">
                <a:solidFill>
                  <a:srgbClr val="000099"/>
                </a:solidFill>
                <a:latin typeface="Tahoma" panose="020B0604030504040204" pitchFamily="34" charset="0"/>
              </a:rPr>
              <a:t>Avda. de la Universidad s/n 03202 Elche (Alicante)</a:t>
            </a:r>
          </a:p>
          <a:p>
            <a:pPr algn="ctr" eaLnBrk="1" hangingPunct="1">
              <a:lnSpc>
                <a:spcPct val="130000"/>
              </a:lnSpc>
              <a:spcBef>
                <a:spcPct val="0"/>
              </a:spcBef>
              <a:buFontTx/>
              <a:buNone/>
            </a:pPr>
            <a:r>
              <a:rPr lang="es-ES_tradnl" altLang="es-ES" sz="2000" dirty="0">
                <a:solidFill>
                  <a:srgbClr val="000099"/>
                </a:solidFill>
                <a:latin typeface="Tahoma" panose="020B0604030504040204" pitchFamily="34" charset="0"/>
              </a:rPr>
              <a:t>Telf.: 966658710/Fax:966658705</a:t>
            </a:r>
          </a:p>
          <a:p>
            <a:pPr algn="ctr" eaLnBrk="1" hangingPunct="1">
              <a:lnSpc>
                <a:spcPct val="130000"/>
              </a:lnSpc>
              <a:spcBef>
                <a:spcPct val="0"/>
              </a:spcBef>
              <a:buFontTx/>
              <a:buNone/>
            </a:pPr>
            <a:r>
              <a:rPr lang="es-ES_tradnl" altLang="es-ES" sz="2000" dirty="0">
                <a:solidFill>
                  <a:srgbClr val="000099"/>
                </a:solidFill>
                <a:latin typeface="Tahoma" panose="020B0604030504040204" pitchFamily="34" charset="0"/>
              </a:rPr>
              <a:t>E mail: movilidad@umh.es</a:t>
            </a:r>
          </a:p>
          <a:p>
            <a:pPr algn="ctr" eaLnBrk="1" hangingPunct="1">
              <a:lnSpc>
                <a:spcPct val="130000"/>
              </a:lnSpc>
              <a:spcBef>
                <a:spcPct val="0"/>
              </a:spcBef>
              <a:buFontTx/>
              <a:buNone/>
            </a:pPr>
            <a:r>
              <a:rPr lang="es-ES_tradnl" altLang="es-ES" sz="2000" dirty="0">
                <a:solidFill>
                  <a:srgbClr val="000099"/>
                </a:solidFill>
                <a:latin typeface="Tahoma" panose="020B0604030504040204" pitchFamily="34" charset="0"/>
              </a:rPr>
              <a:t>Web: </a:t>
            </a:r>
            <a:r>
              <a:rPr lang="es-ES_tradnl" altLang="es-ES" sz="2000" dirty="0">
                <a:solidFill>
                  <a:srgbClr val="000099"/>
                </a:solidFill>
                <a:latin typeface="Tahoma" panose="020B0604030504040204" pitchFamily="34" charset="0"/>
                <a:hlinkClick r:id="rId3"/>
              </a:rPr>
              <a:t>http://www.umh.es</a:t>
            </a:r>
            <a:endParaRPr lang="es-ES_tradnl" altLang="es-ES" sz="2000" dirty="0">
              <a:solidFill>
                <a:srgbClr val="000099"/>
              </a:solidFill>
              <a:latin typeface="Tahoma" panose="020B0604030504040204" pitchFamily="34" charset="0"/>
            </a:endParaRPr>
          </a:p>
          <a:p>
            <a:pPr algn="ctr" eaLnBrk="1" hangingPunct="1">
              <a:lnSpc>
                <a:spcPct val="130000"/>
              </a:lnSpc>
              <a:spcBef>
                <a:spcPct val="0"/>
              </a:spcBef>
              <a:buFontTx/>
              <a:buNone/>
            </a:pPr>
            <a:r>
              <a:rPr lang="es-ES" altLang="es-ES" sz="2000" dirty="0">
                <a:hlinkClick r:id="rId4"/>
              </a:rPr>
              <a:t>http://internacional.umh.es</a:t>
            </a:r>
            <a:r>
              <a:rPr lang="es-ES" altLang="es-ES" sz="2000" dirty="0" smtClean="0">
                <a:hlinkClick r:id="rId4"/>
              </a:rPr>
              <a:t>/</a:t>
            </a:r>
            <a:endParaRPr lang="es-ES" altLang="es-ES" sz="2000" dirty="0" smtClean="0"/>
          </a:p>
          <a:p>
            <a:pPr algn="ctr" eaLnBrk="1" hangingPunct="1">
              <a:lnSpc>
                <a:spcPct val="130000"/>
              </a:lnSpc>
              <a:spcBef>
                <a:spcPct val="0"/>
              </a:spcBef>
              <a:buFontTx/>
              <a:buNone/>
            </a:pPr>
            <a:r>
              <a:rPr lang="es-ES" altLang="es-ES" sz="2000" dirty="0" smtClean="0">
                <a:solidFill>
                  <a:srgbClr val="000099"/>
                </a:solidFill>
                <a:latin typeface="Tahoma" panose="020B0604030504040204" pitchFamily="34" charset="0"/>
              </a:rPr>
              <a:t>Twitter: @</a:t>
            </a:r>
            <a:r>
              <a:rPr lang="es-ES" altLang="es-ES" sz="2000" dirty="0" err="1" smtClean="0">
                <a:solidFill>
                  <a:srgbClr val="000099"/>
                </a:solidFill>
                <a:latin typeface="Tahoma" panose="020B0604030504040204" pitchFamily="34" charset="0"/>
              </a:rPr>
              <a:t>GlobalUMH</a:t>
            </a:r>
            <a:r>
              <a:rPr lang="es-ES" altLang="es-ES" sz="2000" dirty="0" smtClean="0">
                <a:solidFill>
                  <a:srgbClr val="000099"/>
                </a:solidFill>
                <a:latin typeface="Tahoma" panose="020B0604030504040204" pitchFamily="34" charset="0"/>
              </a:rPr>
              <a:t> |</a:t>
            </a:r>
            <a:r>
              <a:rPr lang="es-ES" altLang="es-ES" sz="2000" dirty="0">
                <a:solidFill>
                  <a:srgbClr val="000099"/>
                </a:solidFill>
                <a:latin typeface="Tahoma" panose="020B0604030504040204" pitchFamily="34" charset="0"/>
              </a:rPr>
              <a:t> </a:t>
            </a:r>
            <a:r>
              <a:rPr lang="es-ES" altLang="es-ES" sz="2000" dirty="0" smtClean="0">
                <a:solidFill>
                  <a:srgbClr val="000099"/>
                </a:solidFill>
                <a:latin typeface="Tahoma" panose="020B0604030504040204" pitchFamily="34" charset="0"/>
              </a:rPr>
              <a:t> Facebook: ORI UMH</a:t>
            </a:r>
            <a:endParaRPr lang="es-ES_tradnl" altLang="es-ES" sz="2000" dirty="0">
              <a:solidFill>
                <a:srgbClr val="000099"/>
              </a:solidFill>
              <a:latin typeface="Tahoma" panose="020B0604030504040204" pitchFamily="34" charset="0"/>
            </a:endParaRPr>
          </a:p>
        </p:txBody>
      </p:sp>
      <p:sp>
        <p:nvSpPr>
          <p:cNvPr id="44037" name="Text Box 9"/>
          <p:cNvSpPr txBox="1">
            <a:spLocks noChangeArrowheads="1"/>
          </p:cNvSpPr>
          <p:nvPr/>
        </p:nvSpPr>
        <p:spPr bwMode="auto">
          <a:xfrm>
            <a:off x="755650" y="1773238"/>
            <a:ext cx="76327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ES" altLang="es-ES" sz="2800" b="1" dirty="0" smtClean="0">
                <a:solidFill>
                  <a:srgbClr val="CC3300"/>
                </a:solidFill>
                <a:latin typeface="Tahoma" panose="020B0604030504040204" pitchFamily="34" charset="0"/>
              </a:rPr>
              <a:t>Dónde </a:t>
            </a:r>
            <a:r>
              <a:rPr lang="es-ES" altLang="es-ES" sz="2800" b="1" dirty="0">
                <a:solidFill>
                  <a:srgbClr val="CC3300"/>
                </a:solidFill>
                <a:latin typeface="Tahoma" panose="020B0604030504040204" pitchFamily="34" charset="0"/>
              </a:rPr>
              <a:t>puedes contactar con nosotros:</a:t>
            </a:r>
          </a:p>
        </p:txBody>
      </p:sp>
      <p:sp>
        <p:nvSpPr>
          <p:cNvPr id="2" name="Marcador de pie de página 1"/>
          <p:cNvSpPr>
            <a:spLocks noGrp="1"/>
          </p:cNvSpPr>
          <p:nvPr>
            <p:ph type="ftr" sz="quarter" idx="11"/>
          </p:nvPr>
        </p:nvSpPr>
        <p:spPr/>
        <p:txBody>
          <a:bodyPr/>
          <a:lstStyle/>
          <a:p>
            <a:pPr>
              <a:defRPr/>
            </a:pPr>
            <a:r>
              <a:rPr lang="es-ES" dirty="0" smtClean="0"/>
              <a:t>Programas de movilidad 2016/2017</a:t>
            </a:r>
            <a:endParaRPr lang="es-E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cion movilidad corregida">
  <a:themeElements>
    <a:clrScheme name="Colores corporativos">
      <a:dk1>
        <a:sysClr val="windowText" lastClr="000000"/>
      </a:dk1>
      <a:lt1>
        <a:sysClr val="window" lastClr="FFFFFF"/>
      </a:lt1>
      <a:dk2>
        <a:srgbClr val="505046"/>
      </a:dk2>
      <a:lt2>
        <a:srgbClr val="EEECE1"/>
      </a:lt2>
      <a:accent1>
        <a:srgbClr val="A6192E"/>
      </a:accent1>
      <a:accent2>
        <a:srgbClr val="10069F"/>
      </a:accent2>
      <a:accent3>
        <a:srgbClr val="FFC72C"/>
      </a:accent3>
      <a:accent4>
        <a:srgbClr val="E84C22"/>
      </a:accent4>
      <a:accent5>
        <a:srgbClr val="CC9900"/>
      </a:accent5>
      <a:accent6>
        <a:srgbClr val="B22600"/>
      </a:accent6>
      <a:hlink>
        <a:srgbClr val="666699"/>
      </a:hlink>
      <a:folHlink>
        <a:srgbClr val="B43512"/>
      </a:folHlink>
    </a:clrScheme>
    <a:fontScheme name="Calibri 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 xmlns:thm15="http://schemas.microsoft.com/office/thememl/2012/main" name="Plantilla RRII logos corregidos" id="{432F8F1F-DC68-4049-A5BE-034AE01D9371}" vid="{99342836-8455-4A86-8B34-BDA41A44AB60}"/>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Presentacion movilidad corregida</Template>
  <TotalTime>332</TotalTime>
  <Words>2310</Words>
  <Application>Microsoft Office PowerPoint</Application>
  <PresentationFormat>Presentación en pantalla (4:3)</PresentationFormat>
  <Paragraphs>335</Paragraphs>
  <Slides>33</Slides>
  <Notes>0</Notes>
  <HiddenSlides>0</HiddenSlides>
  <MMClips>0</MMClips>
  <ScaleCrop>false</ScaleCrop>
  <HeadingPairs>
    <vt:vector size="4" baseType="variant">
      <vt:variant>
        <vt:lpstr>Tema</vt:lpstr>
      </vt:variant>
      <vt:variant>
        <vt:i4>1</vt:i4>
      </vt:variant>
      <vt:variant>
        <vt:lpstr>Títulos de diapositiva</vt:lpstr>
      </vt:variant>
      <vt:variant>
        <vt:i4>33</vt:i4>
      </vt:variant>
    </vt:vector>
  </HeadingPairs>
  <TitlesOfParts>
    <vt:vector size="34" baseType="lpstr">
      <vt:lpstr>Presentacion movilidad corregida</vt:lpstr>
      <vt:lpstr>Programas de movilidad</vt:lpstr>
      <vt:lpstr>Razones para solicitar una plaza de movilidad</vt:lpstr>
      <vt:lpstr>Donde me puedo informar?</vt:lpstr>
      <vt:lpstr>PROGRAMAS DE MOVILIDAD</vt:lpstr>
      <vt:lpstr>INTERCAMBIO ¿Cómo funciona?</vt:lpstr>
      <vt:lpstr>REQUISITOS GENERALES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de financiación SEPIE</vt:lpstr>
      <vt:lpstr>Sistema de financiación SEPIE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Programas de movilidad</dc:title>
  <dc:creator>m.candela</dc:creator>
  <cp:lastModifiedBy>m.candela</cp:lastModifiedBy>
  <cp:revision>20</cp:revision>
  <dcterms:created xsi:type="dcterms:W3CDTF">2015-10-23T06:35:14Z</dcterms:created>
  <dcterms:modified xsi:type="dcterms:W3CDTF">2015-10-29T07:48:34Z</dcterms:modified>
</cp:coreProperties>
</file>